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32" r:id="rId3"/>
    <p:sldId id="356" r:id="rId4"/>
    <p:sldId id="364" r:id="rId5"/>
    <p:sldId id="363" r:id="rId6"/>
    <p:sldId id="358" r:id="rId7"/>
    <p:sldId id="339" r:id="rId8"/>
    <p:sldId id="357" r:id="rId9"/>
    <p:sldId id="359" r:id="rId10"/>
    <p:sldId id="362" r:id="rId11"/>
    <p:sldId id="360" r:id="rId12"/>
    <p:sldId id="361" r:id="rId13"/>
    <p:sldId id="325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E4D7C6"/>
    <a:srgbClr val="0000FF"/>
    <a:srgbClr val="FFCCFF"/>
    <a:srgbClr val="CCFFCC"/>
    <a:srgbClr val="62C3F4"/>
    <a:srgbClr val="FF99FF"/>
    <a:srgbClr val="FFCB25"/>
    <a:srgbClr val="FF4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3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27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1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98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591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en-US" altLang="ko-KR" sz="2200" dirty="0" smtClean="0">
                <a:latin typeface="Lucida Grande" charset="0"/>
                <a:ea typeface="굴림" charset="-127"/>
                <a:sym typeface="Lucida Grande" charset="0"/>
              </a:rPr>
              <a:t>4</a:t>
            </a:r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가지 사탄의 </a:t>
            </a:r>
            <a:r>
              <a:rPr lang="ko-KR" altLang="en-US" sz="2200" dirty="0" err="1" smtClean="0">
                <a:latin typeface="Lucida Grande" charset="0"/>
                <a:ea typeface="굴림" charset="-127"/>
                <a:sym typeface="Lucida Grande" charset="0"/>
              </a:rPr>
              <a:t>서밋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70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784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r>
              <a:rPr lang="ko-KR" altLang="en-US" sz="2200" dirty="0" err="1" smtClean="0">
                <a:latin typeface="Lucida Grande" charset="0"/>
                <a:ea typeface="굴림" charset="-127"/>
                <a:sym typeface="Lucida Grande" charset="0"/>
              </a:rPr>
              <a:t>호심경은</a:t>
            </a:r>
            <a:r>
              <a:rPr lang="ko-KR" altLang="en-US" sz="2200" dirty="0" smtClean="0">
                <a:latin typeface="Lucida Grande" charset="0"/>
                <a:ea typeface="굴림" charset="-127"/>
                <a:sym typeface="Lucida Grande" charset="0"/>
              </a:rPr>
              <a:t> 심장을 보호하는 갑옷입니다</a:t>
            </a:r>
            <a:r>
              <a:rPr lang="en-US" altLang="ko-KR" sz="2200" dirty="0" smtClean="0">
                <a:latin typeface="Lucida Grande" charset="0"/>
                <a:ea typeface="굴림" charset="-127"/>
                <a:sym typeface="Lucida Grande" charset="0"/>
              </a:rPr>
              <a:t>.</a:t>
            </a:r>
            <a:endParaRPr lang="ko-KR" altLang="en-US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438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61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2018-04-24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14770"/>
            <a:ext cx="8748464" cy="615007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48872" cy="1224136"/>
          </a:xfrm>
          <a:solidFill>
            <a:schemeClr val="bg1">
              <a:alpha val="99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ja-JP" altLang="en-US" dirty="0" err="1" smtClean="0">
                <a:solidFill>
                  <a:srgbClr val="FF0000"/>
                </a:solidFill>
                <a:latin typeface="+mn-ea"/>
                <a:ea typeface="+mn-ea"/>
              </a:rPr>
              <a:t>ふくいんの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  <a:ea typeface="+mn-ea"/>
              </a:rPr>
              <a:t>　も</a:t>
            </a:r>
            <a:r>
              <a:rPr lang="ja-JP" altLang="en-US" dirty="0" err="1" smtClean="0">
                <a:solidFill>
                  <a:srgbClr val="FF0000"/>
                </a:solidFill>
                <a:latin typeface="+mn-ea"/>
                <a:ea typeface="+mn-ea"/>
              </a:rPr>
              <a:t>くひょう</a:t>
            </a:r>
            <a:r>
              <a:rPr lang="en-US" altLang="ko-KR" sz="3600" dirty="0" smtClean="0">
                <a:latin typeface="+mn-ea"/>
                <a:ea typeface="+mn-ea"/>
              </a:rPr>
              <a:t>(</a:t>
            </a:r>
            <a:r>
              <a:rPr lang="ja-JP" altLang="en-US" sz="3600" dirty="0" smtClean="0">
                <a:latin typeface="+mn-ea"/>
                <a:ea typeface="+mn-ea"/>
              </a:rPr>
              <a:t>エペソ</a:t>
            </a:r>
            <a:r>
              <a:rPr lang="en-US" altLang="ko-KR" sz="3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6:12</a:t>
            </a:r>
            <a:r>
              <a:rPr lang="en-US" altLang="ko-KR" sz="36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36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27784" y="1988840"/>
            <a:ext cx="1368152" cy="276999"/>
          </a:xfrm>
          <a:prstGeom prst="rect">
            <a:avLst/>
          </a:prstGeom>
          <a:solidFill>
            <a:srgbClr val="E4D7C6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すくいの　かぶと</a:t>
            </a:r>
            <a:endParaRPr kumimoji="1" lang="ja-JP" altLang="en-US" sz="12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655676" y="5661248"/>
            <a:ext cx="1404156" cy="276999"/>
          </a:xfrm>
          <a:prstGeom prst="rect">
            <a:avLst/>
          </a:prstGeom>
          <a:solidFill>
            <a:srgbClr val="E4D7C6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 err="1" smtClean="0"/>
              <a:t>ふくいんの</a:t>
            </a:r>
            <a:r>
              <a:rPr kumimoji="1" lang="ja-JP" altLang="en-US" sz="1200" dirty="0" smtClean="0"/>
              <a:t>　そなえ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27584" y="3434516"/>
            <a:ext cx="1512168" cy="276999"/>
          </a:xfrm>
          <a:prstGeom prst="rect">
            <a:avLst/>
          </a:prstGeom>
          <a:solidFill>
            <a:srgbClr val="E4D7C6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しんこうの　おおだて</a:t>
            </a:r>
            <a:endParaRPr kumimoji="1" lang="ja-JP" altLang="en-US" sz="12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10978" y="2265839"/>
            <a:ext cx="1401382" cy="276999"/>
          </a:xfrm>
          <a:prstGeom prst="rect">
            <a:avLst/>
          </a:prstGeom>
          <a:solidFill>
            <a:srgbClr val="E4D7C6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みことばの　つるぎ</a:t>
            </a:r>
            <a:endParaRPr kumimoji="1" lang="ja-JP" altLang="en-US" sz="12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660232" y="3573016"/>
            <a:ext cx="1512168" cy="276999"/>
          </a:xfrm>
          <a:prstGeom prst="rect">
            <a:avLst/>
          </a:prstGeom>
          <a:solidFill>
            <a:srgbClr val="E4D7C6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/>
              <a:t>せいぎの　むねあて</a:t>
            </a:r>
            <a:endParaRPr kumimoji="1" lang="ja-JP" altLang="en-US" sz="12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32240" y="4797152"/>
            <a:ext cx="1368152" cy="276999"/>
          </a:xfrm>
          <a:prstGeom prst="rect">
            <a:avLst/>
          </a:prstGeom>
          <a:solidFill>
            <a:srgbClr val="E4D7C6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/>
              <a:t>しんりの　おび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7164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575556" y="1776787"/>
            <a:ext cx="7920880" cy="4536504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4000" dirty="0">
                <a:solidFill>
                  <a:schemeClr val="tx1"/>
                </a:solidFill>
                <a:latin typeface="+mn-ea"/>
              </a:rPr>
              <a:t>エペソ</a:t>
            </a:r>
            <a:r>
              <a:rPr lang="ko-KR" altLang="en-US" sz="40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4000" dirty="0" smtClean="0">
                <a:solidFill>
                  <a:schemeClr val="tx1"/>
                </a:solidFill>
                <a:latin typeface="+mn-ea"/>
              </a:rPr>
              <a:t>6:18</a:t>
            </a:r>
          </a:p>
          <a:p>
            <a:pPr algn="ctr">
              <a:lnSpc>
                <a:spcPct val="125000"/>
              </a:lnSpc>
            </a:pPr>
            <a:r>
              <a:rPr lang="ja-JP" altLang="en-US" sz="3200" dirty="0">
                <a:solidFill>
                  <a:srgbClr val="C00000"/>
                </a:solidFill>
                <a:latin typeface="+mn-ea"/>
              </a:rPr>
              <a:t>すべて</a:t>
            </a:r>
            <a:r>
              <a:rPr lang="ja-JP" altLang="en-US" sz="3200" dirty="0" smtClean="0">
                <a:solidFill>
                  <a:srgbClr val="C00000"/>
                </a:solidFill>
                <a:latin typeface="+mn-ea"/>
              </a:rPr>
              <a:t>の　いのりと　ねがいを　もちいて、</a:t>
            </a:r>
            <a:endParaRPr lang="en-US" altLang="ja-JP" sz="3200" dirty="0" smtClean="0">
              <a:solidFill>
                <a:srgbClr val="C00000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lang="ja-JP" altLang="en-US" sz="3200" dirty="0" smtClean="0">
                <a:solidFill>
                  <a:srgbClr val="C00000"/>
                </a:solidFill>
                <a:latin typeface="+mn-ea"/>
              </a:rPr>
              <a:t>どんな</a:t>
            </a:r>
            <a:r>
              <a:rPr lang="ja-JP" altLang="en-US" sz="3200" dirty="0">
                <a:solidFill>
                  <a:srgbClr val="C00000"/>
                </a:solidFill>
                <a:latin typeface="+mn-ea"/>
              </a:rPr>
              <a:t>ときに</a:t>
            </a:r>
            <a:r>
              <a:rPr lang="ja-JP" altLang="en-US" sz="3200" dirty="0" smtClean="0">
                <a:solidFill>
                  <a:srgbClr val="C00000"/>
                </a:solidFill>
                <a:latin typeface="+mn-ea"/>
              </a:rPr>
              <a:t>も　みたまに　よって　いのり</a:t>
            </a:r>
            <a:endParaRPr lang="en-US" altLang="ja-JP" sz="3200" dirty="0" smtClean="0">
              <a:solidFill>
                <a:srgbClr val="C00000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lang="ja-JP" altLang="en-US" sz="3200" dirty="0" smtClean="0">
                <a:solidFill>
                  <a:srgbClr val="C00000"/>
                </a:solidFill>
                <a:latin typeface="+mn-ea"/>
              </a:rPr>
              <a:t>なさい</a:t>
            </a:r>
            <a:r>
              <a:rPr lang="ja-JP" altLang="en-US" sz="3200" dirty="0">
                <a:solidFill>
                  <a:srgbClr val="C00000"/>
                </a:solidFill>
                <a:latin typeface="+mn-ea"/>
              </a:rPr>
              <a:t>。そのために</a:t>
            </a:r>
            <a:r>
              <a:rPr lang="ja-JP" altLang="en-US" sz="3200" dirty="0" smtClean="0">
                <a:solidFill>
                  <a:srgbClr val="C00000"/>
                </a:solidFill>
                <a:latin typeface="+mn-ea"/>
              </a:rPr>
              <a:t>は　たえず　めを　</a:t>
            </a:r>
            <a:endParaRPr lang="en-US" altLang="ja-JP" sz="3200" dirty="0" smtClean="0">
              <a:solidFill>
                <a:srgbClr val="C00000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lang="ja-JP" altLang="en-US" sz="3200" dirty="0" smtClean="0">
                <a:solidFill>
                  <a:srgbClr val="C00000"/>
                </a:solidFill>
                <a:latin typeface="+mn-ea"/>
              </a:rPr>
              <a:t>さまして</a:t>
            </a:r>
            <a:r>
              <a:rPr lang="ja-JP" altLang="en-US" sz="3200" dirty="0">
                <a:solidFill>
                  <a:srgbClr val="C00000"/>
                </a:solidFill>
                <a:latin typeface="+mn-ea"/>
              </a:rPr>
              <a:t>いて、すべて</a:t>
            </a:r>
            <a:r>
              <a:rPr lang="ja-JP" altLang="en-US" sz="3200" dirty="0" smtClean="0">
                <a:solidFill>
                  <a:srgbClr val="C00000"/>
                </a:solidFill>
                <a:latin typeface="+mn-ea"/>
              </a:rPr>
              <a:t>の　</a:t>
            </a:r>
            <a:r>
              <a:rPr lang="ja-JP" altLang="en-US" sz="3200" dirty="0" err="1" smtClean="0">
                <a:solidFill>
                  <a:srgbClr val="C00000"/>
                </a:solidFill>
                <a:latin typeface="+mn-ea"/>
              </a:rPr>
              <a:t>せい</a:t>
            </a:r>
            <a:r>
              <a:rPr lang="ja-JP" altLang="en-US" sz="3200" dirty="0" smtClean="0">
                <a:solidFill>
                  <a:srgbClr val="C00000"/>
                </a:solidFill>
                <a:latin typeface="+mn-ea"/>
              </a:rPr>
              <a:t>との</a:t>
            </a:r>
            <a:r>
              <a:rPr lang="ja-JP" altLang="en-US" sz="3200" dirty="0">
                <a:solidFill>
                  <a:srgbClr val="C00000"/>
                </a:solidFill>
                <a:latin typeface="+mn-ea"/>
              </a:rPr>
              <a:t>ために</a:t>
            </a:r>
            <a:r>
              <a:rPr lang="ja-JP" altLang="en-US" sz="3200" dirty="0" smtClean="0">
                <a:solidFill>
                  <a:srgbClr val="C00000"/>
                </a:solidFill>
                <a:latin typeface="+mn-ea"/>
              </a:rPr>
              <a:t>、</a:t>
            </a:r>
            <a:endParaRPr lang="en-US" altLang="ja-JP" sz="3200" dirty="0" smtClean="0">
              <a:solidFill>
                <a:srgbClr val="C00000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lang="ja-JP" altLang="en-US" sz="3200" dirty="0" smtClean="0">
                <a:solidFill>
                  <a:srgbClr val="C00000"/>
                </a:solidFill>
                <a:latin typeface="+mn-ea"/>
              </a:rPr>
              <a:t>にんたいの　かぎりを　つくし、</a:t>
            </a:r>
            <a:endParaRPr lang="en-US" altLang="ja-JP" sz="3200" dirty="0" smtClean="0">
              <a:solidFill>
                <a:srgbClr val="C00000"/>
              </a:solidFill>
              <a:latin typeface="+mn-ea"/>
            </a:endParaRPr>
          </a:p>
          <a:p>
            <a:pPr algn="ctr">
              <a:lnSpc>
                <a:spcPct val="125000"/>
              </a:lnSpc>
            </a:pPr>
            <a:r>
              <a:rPr lang="ja-JP" altLang="en-US" sz="3200" dirty="0" smtClean="0">
                <a:solidFill>
                  <a:srgbClr val="C00000"/>
                </a:solidFill>
                <a:latin typeface="+mn-ea"/>
              </a:rPr>
              <a:t>また　いのりなさい</a:t>
            </a:r>
            <a:r>
              <a:rPr lang="ja-JP" altLang="en-US" sz="3200" dirty="0">
                <a:solidFill>
                  <a:srgbClr val="C00000"/>
                </a:solidFill>
                <a:latin typeface="+mn-ea"/>
              </a:rPr>
              <a:t>。</a:t>
            </a:r>
            <a:endParaRPr lang="en-US" altLang="ko-KR" sz="3200" dirty="0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5" name="모서리가 둥근 사각형 설명선 4"/>
          <p:cNvSpPr/>
          <p:nvPr/>
        </p:nvSpPr>
        <p:spPr bwMode="auto">
          <a:xfrm>
            <a:off x="2147528" y="676870"/>
            <a:ext cx="5520816" cy="797245"/>
          </a:xfrm>
          <a:prstGeom prst="wedgeRoundRectCallout">
            <a:avLst>
              <a:gd name="adj1" fmla="val 1684"/>
              <a:gd name="adj2" fmla="val 104441"/>
              <a:gd name="adj3" fmla="val 16667"/>
            </a:avLst>
          </a:prstGeom>
          <a:solidFill>
            <a:srgbClr val="CCFFCC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dirty="0" smtClean="0">
                <a:latin typeface="+mn-ea"/>
              </a:rPr>
              <a:t>パウロの　さいごの　おねがい</a:t>
            </a:r>
            <a:endParaRPr lang="en-US" altLang="ko-KR" sz="32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450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Rectangle 5"/>
          <p:cNvSpPr>
            <a:spLocks/>
          </p:cNvSpPr>
          <p:nvPr/>
        </p:nvSpPr>
        <p:spPr bwMode="auto">
          <a:xfrm>
            <a:off x="900783" y="2277070"/>
            <a:ext cx="7340203" cy="35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endParaRPr lang="en-US" altLang="ko-KR" sz="3100" dirty="0">
              <a:latin typeface="KT&amp;G 상상제목 B" pitchFamily="2" charset="-127"/>
              <a:ea typeface="KT&amp;G 상상제목 B" pitchFamily="2" charset="-127"/>
              <a:cs typeface="Arial" pitchFamily="34" charset="0"/>
              <a:sym typeface="KT&amp;G 상상제목OTF B"/>
            </a:endParaRPr>
          </a:p>
        </p:txBody>
      </p:sp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260648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どんな　もんだいが　きても　しんぱいする　</a:t>
            </a:r>
            <a:endParaRPr lang="en-US" altLang="ja-JP" sz="3200" dirty="0" smtClean="0">
              <a:solidFill>
                <a:srgbClr val="0000FF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ひつようが　ありません</a:t>
            </a:r>
            <a:r>
              <a:rPr lang="ko-KR" altLang="en-US" sz="3200" dirty="0" smtClean="0">
                <a:solidFill>
                  <a:srgbClr val="0000FF"/>
                </a:solidFill>
                <a:latin typeface="+mn-ea"/>
              </a:rPr>
              <a:t> 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4" name="폭발 2 13"/>
          <p:cNvSpPr/>
          <p:nvPr/>
        </p:nvSpPr>
        <p:spPr>
          <a:xfrm>
            <a:off x="-155717" y="974809"/>
            <a:ext cx="9721080" cy="2880320"/>
          </a:xfrm>
          <a:prstGeom prst="irregularSeal2">
            <a:avLst/>
          </a:prstGeom>
          <a:solidFill>
            <a:srgbClr val="FFC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8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94" y="3216040"/>
            <a:ext cx="7702179" cy="349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타원 1"/>
          <p:cNvSpPr/>
          <p:nvPr/>
        </p:nvSpPr>
        <p:spPr>
          <a:xfrm>
            <a:off x="719794" y="4293096"/>
            <a:ext cx="2077039" cy="1152128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ヨセフ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6" name="타원 15"/>
          <p:cNvSpPr/>
          <p:nvPr/>
        </p:nvSpPr>
        <p:spPr>
          <a:xfrm>
            <a:off x="2627784" y="5255022"/>
            <a:ext cx="2077039" cy="1152128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ダビデ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6084168" y="4054078"/>
            <a:ext cx="2077039" cy="1152128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smtClean="0">
                <a:solidFill>
                  <a:schemeClr val="tx1"/>
                </a:solidFill>
                <a:latin typeface="+mn-ea"/>
              </a:rPr>
              <a:t>テモテ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7624" y="1291635"/>
            <a:ext cx="6408712" cy="1680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2400" dirty="0">
                <a:latin typeface="+mn-ea"/>
              </a:rPr>
              <a:t>あるひ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latin typeface="+mn-ea"/>
              </a:rPr>
              <a:t>サタンの　こうげきが　くずれて</a:t>
            </a:r>
          </a:p>
          <a:p>
            <a:pPr algn="ctr">
              <a:lnSpc>
                <a:spcPct val="150000"/>
              </a:lnSpc>
            </a:pPr>
            <a:r>
              <a:rPr lang="ja-JP" altLang="en-US" sz="2400" dirty="0">
                <a:latin typeface="+mn-ea"/>
              </a:rPr>
              <a:t>さいごに　</a:t>
            </a:r>
            <a:r>
              <a:rPr lang="ja-JP" altLang="en-US" sz="2400" dirty="0" err="1">
                <a:latin typeface="+mn-ea"/>
              </a:rPr>
              <a:t>しょ</a:t>
            </a:r>
            <a:r>
              <a:rPr lang="ja-JP" altLang="en-US" sz="2400" dirty="0">
                <a:latin typeface="+mn-ea"/>
              </a:rPr>
              <a:t>うりするように　なります</a:t>
            </a:r>
            <a:r>
              <a:rPr lang="en-US" altLang="ja-JP" sz="2400" dirty="0">
                <a:latin typeface="+mn-ea"/>
              </a:rPr>
              <a:t>!</a:t>
            </a:r>
            <a:endParaRPr lang="en-US" altLang="ko-KR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435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16" grpId="0" animBg="1"/>
      <p:bldP spid="17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4" y="620686"/>
            <a:ext cx="9144000" cy="6428137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>
          <a:xfrm>
            <a:off x="523256" y="476672"/>
            <a:ext cx="8180036" cy="18722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なにも　おもいわずらわずに　</a:t>
            </a:r>
            <a:endParaRPr lang="en-US" altLang="ja-JP" sz="3200" dirty="0" smtClean="0">
              <a:solidFill>
                <a:srgbClr val="0000FF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すくいの　</a:t>
            </a:r>
            <a:r>
              <a:rPr lang="ja-JP" altLang="en-US" sz="3200" dirty="0" err="1" smtClean="0">
                <a:solidFill>
                  <a:srgbClr val="0000FF"/>
                </a:solidFill>
                <a:latin typeface="+mn-ea"/>
              </a:rPr>
              <a:t>み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ことばの　なかに　ふかく　</a:t>
            </a:r>
            <a:endParaRPr lang="en-US" altLang="ja-JP" sz="3200" dirty="0" smtClean="0">
              <a:solidFill>
                <a:srgbClr val="0000FF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はいって　いきましょう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3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5867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179512" y="4797152"/>
            <a:ext cx="8473978" cy="1440161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かみさまの　すべての　ぶぐで　ぶそうするには　どのように　すべきなのか　じっせんする　</a:t>
            </a:r>
            <a:endParaRPr lang="en-US" altLang="ja-JP" sz="3200" dirty="0" smtClean="0">
              <a:solidFill>
                <a:srgbClr val="0000FF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ミッションを　きめよう</a:t>
            </a:r>
            <a:endParaRPr lang="en-US" altLang="ko-KR" sz="3200" dirty="0" smtClean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63802" y="3645024"/>
            <a:ext cx="8497529" cy="72008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000" dirty="0" smtClean="0">
                <a:solidFill>
                  <a:srgbClr val="C00000"/>
                </a:solidFill>
                <a:latin typeface="+mn-ea"/>
              </a:rPr>
              <a:t>まちがった　たたかいに　ついて　フォーラムしよう</a:t>
            </a:r>
            <a:endParaRPr lang="en-US" altLang="ko-KR" sz="3000" dirty="0" smtClean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8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みことばの　なかで　いちばん　こころに　</a:t>
            </a:r>
            <a:endParaRPr lang="en-US" altLang="ja-JP" sz="3200" dirty="0">
              <a:solidFill>
                <a:srgbClr val="0000FF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のこった　ことを　フォーラム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</a:rPr>
              <a:t>しよう</a:t>
            </a:r>
            <a:endParaRPr lang="en-US" altLang="ko-KR" sz="3200" dirty="0" smtClean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7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3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94" y="3216040"/>
            <a:ext cx="7702179" cy="349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5"/>
          <p:cNvSpPr>
            <a:spLocks/>
          </p:cNvSpPr>
          <p:nvPr/>
        </p:nvSpPr>
        <p:spPr bwMode="auto">
          <a:xfrm>
            <a:off x="900783" y="2277070"/>
            <a:ext cx="7340203" cy="35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30000"/>
              </a:lnSpc>
            </a:pPr>
            <a:endParaRPr lang="en-US" altLang="ko-KR" sz="3100" dirty="0">
              <a:latin typeface="KT&amp;G 상상제목 B" pitchFamily="2" charset="-127"/>
              <a:ea typeface="KT&amp;G 상상제목 B" pitchFamily="2" charset="-127"/>
              <a:cs typeface="Arial" pitchFamily="34" charset="0"/>
              <a:sym typeface="KT&amp;G 상상제목OTF B"/>
            </a:endParaRPr>
          </a:p>
        </p:txBody>
      </p:sp>
      <p:sp>
        <p:nvSpPr>
          <p:cNvPr id="8" name="액자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95536" y="404664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みことばを　きく　じかんに　</a:t>
            </a:r>
            <a:endParaRPr lang="en-US" altLang="ja-JP" sz="3200" dirty="0" smtClean="0">
              <a:solidFill>
                <a:srgbClr val="0000FF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すべての　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はたらきが　おきます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4" name="폭발 2 3"/>
          <p:cNvSpPr/>
          <p:nvPr/>
        </p:nvSpPr>
        <p:spPr>
          <a:xfrm>
            <a:off x="107504" y="1595478"/>
            <a:ext cx="4463380" cy="2049546"/>
          </a:xfrm>
          <a:prstGeom prst="irregularSeal2">
            <a:avLst/>
          </a:prstGeom>
          <a:solidFill>
            <a:srgbClr val="9FE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せいれいはたらき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  <a:p>
            <a:pPr algn="ctr"/>
            <a:endParaRPr lang="ko-KR" altLang="en-US" sz="28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폭발 2 9"/>
          <p:cNvSpPr/>
          <p:nvPr/>
        </p:nvSpPr>
        <p:spPr>
          <a:xfrm>
            <a:off x="-324544" y="4590286"/>
            <a:ext cx="4463380" cy="2049546"/>
          </a:xfrm>
          <a:prstGeom prst="irregularSeal2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 err="1">
                <a:solidFill>
                  <a:schemeClr val="tx1"/>
                </a:solidFill>
                <a:latin typeface="+mn-ea"/>
              </a:rPr>
              <a:t>くら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やみ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しばられる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폭발 2 10"/>
          <p:cNvSpPr/>
          <p:nvPr/>
        </p:nvSpPr>
        <p:spPr>
          <a:xfrm>
            <a:off x="5508104" y="2004532"/>
            <a:ext cx="4463380" cy="2049546"/>
          </a:xfrm>
          <a:prstGeom prst="irregularSeal2">
            <a:avLst/>
          </a:prstGeom>
          <a:solidFill>
            <a:srgbClr val="C9FFC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みつかいはたらき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폭발 2 11"/>
          <p:cNvSpPr/>
          <p:nvPr/>
        </p:nvSpPr>
        <p:spPr>
          <a:xfrm>
            <a:off x="5508103" y="4590286"/>
            <a:ext cx="3700729" cy="1719034"/>
          </a:xfrm>
          <a:prstGeom prst="irregularSeal2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いやし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4" name="폭발 2 13"/>
          <p:cNvSpPr/>
          <p:nvPr/>
        </p:nvSpPr>
        <p:spPr>
          <a:xfrm>
            <a:off x="501924" y="1360419"/>
            <a:ext cx="8352928" cy="2239697"/>
          </a:xfrm>
          <a:prstGeom prst="irregularSeal2">
            <a:avLst/>
          </a:prstGeom>
          <a:solidFill>
            <a:srgbClr val="FFCB2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あるひ　</a:t>
            </a:r>
            <a:r>
              <a:rPr lang="ja-JP" altLang="en-US" sz="2800" dirty="0" err="1">
                <a:solidFill>
                  <a:schemeClr val="tx1"/>
                </a:solidFill>
                <a:latin typeface="+mn-ea"/>
              </a:rPr>
              <a:t>せい</a:t>
            </a:r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こうしゃの</a:t>
            </a:r>
            <a:endParaRPr lang="en-US" altLang="ja-JP" sz="2800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2800" dirty="0">
                <a:solidFill>
                  <a:schemeClr val="tx1"/>
                </a:solidFill>
                <a:latin typeface="+mn-ea"/>
              </a:rPr>
              <a:t>ざに　いるでしょう！</a:t>
            </a:r>
            <a:endParaRPr lang="ko-KR" altLang="en-US" sz="2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791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8784976" cy="370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337378" y="1230211"/>
            <a:ext cx="8469244" cy="9241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まちがった　たたかいを　する　</a:t>
            </a:r>
            <a:endParaRPr lang="en-US" altLang="ja-JP" sz="3200" dirty="0" smtClean="0">
              <a:solidFill>
                <a:srgbClr val="0000FF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ひとたちが　います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17032"/>
            <a:ext cx="2896370" cy="2828607"/>
          </a:xfrm>
          <a:prstGeom prst="rect">
            <a:avLst/>
          </a:prstGeom>
          <a:noFill/>
          <a:ln>
            <a:noFill/>
          </a:ln>
          <a:effectLst>
            <a:outerShdw blurRad="38100" dist="50799" dir="3719986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011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18" y="2852936"/>
            <a:ext cx="8722596" cy="343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모서리가 둥근 직사각형 2"/>
          <p:cNvSpPr/>
          <p:nvPr/>
        </p:nvSpPr>
        <p:spPr>
          <a:xfrm>
            <a:off x="337378" y="1230211"/>
            <a:ext cx="8469244" cy="9241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まちがった　たたかいを　する　</a:t>
            </a:r>
            <a:endParaRPr lang="en-US" altLang="ja-JP" sz="3200" dirty="0">
              <a:solidFill>
                <a:srgbClr val="0000FF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>
                <a:solidFill>
                  <a:srgbClr val="0000FF"/>
                </a:solidFill>
                <a:latin typeface="+mn-ea"/>
              </a:rPr>
              <a:t>ひとたちが　います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839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13344"/>
            <a:ext cx="4536504" cy="4939024"/>
          </a:xfrm>
          <a:prstGeom prst="rect">
            <a:avLst/>
          </a:prstGeom>
        </p:spPr>
      </p:pic>
      <p:sp>
        <p:nvSpPr>
          <p:cNvPr id="3" name="모서리가 둥근 직사각형 2"/>
          <p:cNvSpPr/>
          <p:nvPr/>
        </p:nvSpPr>
        <p:spPr>
          <a:xfrm>
            <a:off x="337378" y="632193"/>
            <a:ext cx="8469244" cy="9241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わたしたちの　も</a:t>
            </a:r>
            <a:r>
              <a:rPr lang="ja-JP" altLang="en-US" sz="3200" dirty="0" err="1" smtClean="0">
                <a:solidFill>
                  <a:srgbClr val="0000FF"/>
                </a:solidFill>
                <a:latin typeface="+mn-ea"/>
              </a:rPr>
              <a:t>くひょうは</a:t>
            </a: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　</a:t>
            </a:r>
            <a:endParaRPr lang="en-US" altLang="ja-JP" sz="3200" dirty="0" smtClean="0">
              <a:solidFill>
                <a:srgbClr val="0000FF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サタンとの　れいてきたたかいです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3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D:\My Pictures\1야고보서\크기변경_1-2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04" y="265602"/>
            <a:ext cx="8644168" cy="632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16" name="Picture 12" descr="D:\My Pictures\1야고보서\1-2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305569"/>
            <a:ext cx="3354445" cy="5286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사각형 설명선 16"/>
          <p:cNvSpPr/>
          <p:nvPr/>
        </p:nvSpPr>
        <p:spPr bwMode="auto">
          <a:xfrm>
            <a:off x="3059832" y="5013176"/>
            <a:ext cx="4392488" cy="1428750"/>
          </a:xfrm>
          <a:prstGeom prst="wedgeRoundRectCallout">
            <a:avLst>
              <a:gd name="adj1" fmla="val -15944"/>
              <a:gd name="adj2" fmla="val -124772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spc="-150" dirty="0" smtClean="0">
                <a:latin typeface="+mn-ea"/>
              </a:rPr>
              <a:t>ただ　</a:t>
            </a:r>
            <a:r>
              <a:rPr lang="ja-JP" altLang="en-US" sz="3200" b="1" spc="-150" dirty="0" err="1" smtClean="0">
                <a:latin typeface="+mn-ea"/>
              </a:rPr>
              <a:t>せ</a:t>
            </a:r>
            <a:r>
              <a:rPr lang="ja-JP" altLang="en-US" sz="3200" b="1" spc="-150" dirty="0" smtClean="0">
                <a:latin typeface="+mn-ea"/>
              </a:rPr>
              <a:t>いれいに　みたされなさい</a:t>
            </a:r>
            <a:r>
              <a:rPr lang="ko-KR" altLang="en-US" sz="3200" b="1" spc="-150" dirty="0" smtClean="0">
                <a:latin typeface="+mn-ea"/>
              </a:rPr>
              <a:t> </a:t>
            </a:r>
            <a:r>
              <a:rPr lang="ja-JP" altLang="en-US" sz="2800" b="1" spc="-150" dirty="0" smtClean="0">
                <a:solidFill>
                  <a:srgbClr val="0000FF"/>
                </a:solidFill>
                <a:latin typeface="+mn-ea"/>
              </a:rPr>
              <a:t>（エペソ</a:t>
            </a:r>
            <a:r>
              <a:rPr lang="en-US" altLang="ko-KR" sz="2800" b="1" spc="-150" dirty="0" smtClean="0">
                <a:solidFill>
                  <a:srgbClr val="0000FF"/>
                </a:solidFill>
                <a:latin typeface="+mn-ea"/>
              </a:rPr>
              <a:t>5:18</a:t>
            </a:r>
            <a:r>
              <a:rPr lang="en-US" altLang="ko-KR" sz="2800" b="1" spc="-150" dirty="0" smtClean="0">
                <a:solidFill>
                  <a:srgbClr val="0000FF"/>
                </a:solidFill>
                <a:latin typeface="+mn-ea"/>
              </a:rPr>
              <a:t>)</a:t>
            </a:r>
            <a:endParaRPr lang="en-US" altLang="ko-KR" sz="2800" b="1" spc="-15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59103" y="265601"/>
            <a:ext cx="8644169" cy="143520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 algn="ctr">
              <a:buAutoNum type="arabicPeriod"/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わたしたちを　</a:t>
            </a:r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せ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いれいの　ひととして　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たたせるための　かみさまの　けいかくが　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あるためです</a:t>
            </a:r>
            <a:endParaRPr lang="ko-KR" altLang="en-US" sz="3200" dirty="0">
              <a:solidFill>
                <a:srgbClr val="0000FF"/>
              </a:solidFill>
              <a:latin typeface="+mn-ea"/>
            </a:endParaRPr>
          </a:p>
        </p:txBody>
      </p:sp>
      <p:sp>
        <p:nvSpPr>
          <p:cNvPr id="19" name="모서리가 둥근 사각형 설명선 18"/>
          <p:cNvSpPr/>
          <p:nvPr/>
        </p:nvSpPr>
        <p:spPr bwMode="auto">
          <a:xfrm rot="20931567">
            <a:off x="310658" y="2280726"/>
            <a:ext cx="2238851" cy="751982"/>
          </a:xfrm>
          <a:prstGeom prst="wedgeRoundRectCallout">
            <a:avLst>
              <a:gd name="adj1" fmla="val -4367"/>
              <a:gd name="adj2" fmla="val 193644"/>
              <a:gd name="adj3" fmla="val 16667"/>
            </a:avLst>
          </a:prstGeom>
          <a:solidFill>
            <a:srgbClr val="CCFFCC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400" b="1" dirty="0" smtClean="0">
                <a:latin typeface="+mn-ea"/>
              </a:rPr>
              <a:t>さけに　ようこと</a:t>
            </a:r>
            <a:endParaRPr lang="en-US" altLang="ko-KR" sz="2400" b="1" dirty="0">
              <a:latin typeface="+mn-ea"/>
            </a:endParaRPr>
          </a:p>
        </p:txBody>
      </p:sp>
      <p:sp>
        <p:nvSpPr>
          <p:cNvPr id="20" name="모서리가 둥근 사각형 설명선 19"/>
          <p:cNvSpPr/>
          <p:nvPr/>
        </p:nvSpPr>
        <p:spPr bwMode="auto">
          <a:xfrm rot="21095601">
            <a:off x="6321757" y="1843094"/>
            <a:ext cx="2005082" cy="797245"/>
          </a:xfrm>
          <a:prstGeom prst="wedgeRoundRectCallout">
            <a:avLst>
              <a:gd name="adj1" fmla="val -18165"/>
              <a:gd name="adj2" fmla="val 125869"/>
              <a:gd name="adj3" fmla="val 16667"/>
            </a:avLst>
          </a:prstGeom>
          <a:solidFill>
            <a:srgbClr val="CCFFCC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b="1" dirty="0" smtClean="0">
                <a:latin typeface="+mn-ea"/>
              </a:rPr>
              <a:t>ほうとう</a:t>
            </a:r>
            <a:endParaRPr lang="en-US" altLang="ko-KR" sz="28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6626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20" name="Picture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692" y="2132856"/>
            <a:ext cx="6798924" cy="4539456"/>
          </a:xfrm>
          <a:prstGeom prst="rect">
            <a:avLst/>
          </a:prstGeom>
          <a:noFill/>
          <a:ln>
            <a:noFill/>
          </a:ln>
          <a:effectLst>
            <a:outerShdw blurRad="76200" dist="88899" dir="948001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사각형 설명선 4"/>
          <p:cNvSpPr/>
          <p:nvPr/>
        </p:nvSpPr>
        <p:spPr bwMode="auto">
          <a:xfrm>
            <a:off x="399144" y="5733256"/>
            <a:ext cx="3308760" cy="792088"/>
          </a:xfrm>
          <a:prstGeom prst="wedgeRoundRectCallout">
            <a:avLst>
              <a:gd name="adj1" fmla="val 32754"/>
              <a:gd name="adj2" fmla="val -127140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spc="-150" dirty="0" err="1" smtClean="0">
                <a:latin typeface="+mn-ea"/>
              </a:rPr>
              <a:t>けんりょくしゃ</a:t>
            </a:r>
            <a:endParaRPr lang="en-US" altLang="ja-JP" sz="3200" b="1" spc="-150" dirty="0" smtClean="0">
              <a:latin typeface="+mn-ea"/>
            </a:endParaRPr>
          </a:p>
          <a:p>
            <a:pPr algn="ctr">
              <a:defRPr/>
            </a:pPr>
            <a:r>
              <a:rPr lang="en-US" altLang="ko-KR" sz="3200" b="1" spc="-150" dirty="0" smtClean="0">
                <a:latin typeface="+mn-ea"/>
              </a:rPr>
              <a:t>(</a:t>
            </a:r>
            <a:r>
              <a:rPr lang="ja-JP" altLang="en-US" sz="3200" b="1" spc="-150" dirty="0" err="1" smtClean="0">
                <a:latin typeface="+mn-ea"/>
              </a:rPr>
              <a:t>しゅけん</a:t>
            </a:r>
            <a:r>
              <a:rPr lang="en-US" altLang="ko-KR" sz="3200" b="1" spc="-150" dirty="0" smtClean="0">
                <a:latin typeface="+mn-ea"/>
              </a:rPr>
              <a:t>)</a:t>
            </a:r>
            <a:endParaRPr lang="en-US" altLang="ko-KR" sz="3200" b="1" spc="-150" dirty="0">
              <a:latin typeface="+mn-ea"/>
            </a:endParaRPr>
          </a:p>
        </p:txBody>
      </p:sp>
      <p:sp>
        <p:nvSpPr>
          <p:cNvPr id="6" name="모서리가 둥근 사각형 설명선 5"/>
          <p:cNvSpPr/>
          <p:nvPr/>
        </p:nvSpPr>
        <p:spPr bwMode="auto">
          <a:xfrm>
            <a:off x="395536" y="2227813"/>
            <a:ext cx="2660688" cy="792088"/>
          </a:xfrm>
          <a:prstGeom prst="wedgeRoundRectCallout">
            <a:avLst>
              <a:gd name="adj1" fmla="val 60313"/>
              <a:gd name="adj2" fmla="val 159866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spc="-150" dirty="0" smtClean="0">
                <a:latin typeface="+mn-ea"/>
              </a:rPr>
              <a:t>ちから</a:t>
            </a:r>
            <a:endParaRPr lang="en-US" altLang="ko-KR" sz="3200" b="1" spc="-150" dirty="0">
              <a:latin typeface="+mn-ea"/>
            </a:endParaRPr>
          </a:p>
        </p:txBody>
      </p:sp>
      <p:sp>
        <p:nvSpPr>
          <p:cNvPr id="7" name="모서리가 둥근 사각형 설명선 6"/>
          <p:cNvSpPr/>
          <p:nvPr/>
        </p:nvSpPr>
        <p:spPr bwMode="auto">
          <a:xfrm>
            <a:off x="4572000" y="2043742"/>
            <a:ext cx="4162942" cy="792088"/>
          </a:xfrm>
          <a:prstGeom prst="wedgeRoundRectCallout">
            <a:avLst>
              <a:gd name="adj1" fmla="val -34634"/>
              <a:gd name="adj2" fmla="val 193611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spc="-150" dirty="0" err="1" smtClean="0">
                <a:latin typeface="+mn-ea"/>
              </a:rPr>
              <a:t>くら</a:t>
            </a:r>
            <a:r>
              <a:rPr lang="ja-JP" altLang="en-US" sz="3200" b="1" spc="-150" dirty="0" smtClean="0">
                <a:latin typeface="+mn-ea"/>
              </a:rPr>
              <a:t>やみの　せかいの　しはいしゃ</a:t>
            </a:r>
            <a:endParaRPr lang="en-US" altLang="ko-KR" sz="3200" b="1" spc="-150" dirty="0">
              <a:latin typeface="+mn-ea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95536" y="404664"/>
            <a:ext cx="8415166" cy="11326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サタンサミットとの　たたかいが　</a:t>
            </a:r>
            <a:endParaRPr lang="en-US" altLang="ja-JP" sz="3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j-ea"/>
                <a:ea typeface="+mj-ea"/>
              </a:rPr>
              <a:t>のこっています</a:t>
            </a:r>
            <a:endParaRPr lang="en-US" altLang="ko-KR" sz="32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en-US" altLang="ko-KR" sz="3200" dirty="0" smtClean="0">
                <a:solidFill>
                  <a:srgbClr val="0000FF"/>
                </a:solidFill>
                <a:latin typeface="+mj-ea"/>
                <a:ea typeface="+mj-ea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+mj-ea"/>
                <a:ea typeface="+mj-ea"/>
              </a:rPr>
              <a:t>エペソ</a:t>
            </a:r>
            <a:r>
              <a:rPr lang="en-US" altLang="ko-KR" sz="32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6:12</a:t>
            </a:r>
            <a:r>
              <a:rPr lang="en-US" altLang="ko-KR" sz="32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32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모서리가 둥근 사각형 설명선 8"/>
          <p:cNvSpPr/>
          <p:nvPr/>
        </p:nvSpPr>
        <p:spPr bwMode="auto">
          <a:xfrm>
            <a:off x="4427273" y="5712630"/>
            <a:ext cx="4392488" cy="792088"/>
          </a:xfrm>
          <a:prstGeom prst="wedgeRoundRectCallout">
            <a:avLst>
              <a:gd name="adj1" fmla="val 2631"/>
              <a:gd name="adj2" fmla="val -100500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spc="-150" dirty="0" smtClean="0">
                <a:latin typeface="+mn-ea"/>
              </a:rPr>
              <a:t>てんに　いる　</a:t>
            </a:r>
            <a:r>
              <a:rPr lang="ja-JP" altLang="en-US" sz="3200" b="1" spc="-150" dirty="0" err="1" smtClean="0">
                <a:latin typeface="+mn-ea"/>
              </a:rPr>
              <a:t>あ</a:t>
            </a:r>
            <a:r>
              <a:rPr lang="ja-JP" altLang="en-US" sz="3200" b="1" spc="-150" dirty="0" smtClean="0">
                <a:latin typeface="+mn-ea"/>
              </a:rPr>
              <a:t>くれい</a:t>
            </a:r>
            <a:endParaRPr lang="en-US" altLang="ko-KR" sz="3200" b="1" spc="-1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54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D:\My Pictures\1야고보서\크기변경_1-2-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5602"/>
            <a:ext cx="8651752" cy="6326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사각형 설명선 10"/>
          <p:cNvSpPr/>
          <p:nvPr/>
        </p:nvSpPr>
        <p:spPr bwMode="auto">
          <a:xfrm rot="20931567">
            <a:off x="309151" y="2265277"/>
            <a:ext cx="2398767" cy="751982"/>
          </a:xfrm>
          <a:prstGeom prst="wedgeRoundRectCallout">
            <a:avLst>
              <a:gd name="adj1" fmla="val -38929"/>
              <a:gd name="adj2" fmla="val 135246"/>
              <a:gd name="adj3" fmla="val 16667"/>
            </a:avLst>
          </a:prstGeom>
          <a:solidFill>
            <a:srgbClr val="CCFFCC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ko-KR" sz="2800" b="1" dirty="0" smtClean="0">
                <a:latin typeface="HY엽서M" pitchFamily="18" charset="-127"/>
                <a:ea typeface="HY엽서M" pitchFamily="18" charset="-127"/>
              </a:rPr>
              <a:t>OO</a:t>
            </a:r>
            <a:r>
              <a:rPr lang="ja-JP" altLang="en-US" sz="2800" b="1" dirty="0" smtClean="0">
                <a:latin typeface="+mn-ea"/>
              </a:rPr>
              <a:t>とう</a:t>
            </a:r>
            <a:endParaRPr lang="en-US" altLang="ko-KR" sz="2800" b="1" dirty="0">
              <a:latin typeface="+mn-ea"/>
            </a:endParaRPr>
          </a:p>
        </p:txBody>
      </p:sp>
      <p:sp>
        <p:nvSpPr>
          <p:cNvPr id="14" name="모서리가 둥근 사각형 설명선 13"/>
          <p:cNvSpPr/>
          <p:nvPr/>
        </p:nvSpPr>
        <p:spPr bwMode="auto">
          <a:xfrm rot="483736">
            <a:off x="460694" y="5658266"/>
            <a:ext cx="2286000" cy="777671"/>
          </a:xfrm>
          <a:prstGeom prst="wedgeRoundRectCallout">
            <a:avLst>
              <a:gd name="adj1" fmla="val 39886"/>
              <a:gd name="adj2" fmla="val -110222"/>
              <a:gd name="adj3" fmla="val 16667"/>
            </a:avLst>
          </a:prstGeom>
          <a:solidFill>
            <a:srgbClr val="B6FEAC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ko-KR" sz="2800" b="1" dirty="0" smtClean="0">
                <a:latin typeface="HY엽서M" pitchFamily="18" charset="-127"/>
                <a:ea typeface="HY엽서M" pitchFamily="18" charset="-127"/>
              </a:rPr>
              <a:t>OO</a:t>
            </a:r>
            <a:r>
              <a:rPr lang="ja-JP" altLang="en-US" sz="2800" b="1" dirty="0">
                <a:latin typeface="+mn-ea"/>
              </a:rPr>
              <a:t>とう</a:t>
            </a:r>
            <a:endParaRPr lang="en-US" altLang="ko-KR" sz="2800" b="1" dirty="0">
              <a:latin typeface="+mn-ea"/>
            </a:endParaRPr>
          </a:p>
        </p:txBody>
      </p:sp>
      <p:sp>
        <p:nvSpPr>
          <p:cNvPr id="15" name="모서리가 둥근 사각형 설명선 14"/>
          <p:cNvSpPr/>
          <p:nvPr/>
        </p:nvSpPr>
        <p:spPr bwMode="auto">
          <a:xfrm rot="21095601">
            <a:off x="6569601" y="1594138"/>
            <a:ext cx="2342810" cy="797245"/>
          </a:xfrm>
          <a:prstGeom prst="wedgeRoundRectCallout">
            <a:avLst>
              <a:gd name="adj1" fmla="val -25500"/>
              <a:gd name="adj2" fmla="val 137968"/>
              <a:gd name="adj3" fmla="val 16667"/>
            </a:avLst>
          </a:prstGeom>
          <a:solidFill>
            <a:srgbClr val="CCFFCC"/>
          </a:solidFill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ko-KR" sz="2800" b="1" dirty="0" smtClean="0">
                <a:latin typeface="HY엽서M" pitchFamily="18" charset="-127"/>
                <a:ea typeface="HY엽서M" pitchFamily="18" charset="-127"/>
              </a:rPr>
              <a:t>OO</a:t>
            </a:r>
            <a:r>
              <a:rPr lang="ja-JP" altLang="en-US" sz="2800" b="1" dirty="0">
                <a:latin typeface="+mn-ea"/>
              </a:rPr>
              <a:t>とう</a:t>
            </a:r>
            <a:endParaRPr lang="en-US" altLang="ko-KR" sz="2800" b="1" dirty="0">
              <a:latin typeface="+mn-ea"/>
            </a:endParaRPr>
          </a:p>
          <a:p>
            <a:pPr algn="ctr">
              <a:defRPr/>
            </a:pPr>
            <a:endParaRPr lang="en-US" altLang="ko-KR" sz="2800" b="1" dirty="0">
              <a:latin typeface="HY엽서M" pitchFamily="18" charset="-127"/>
              <a:ea typeface="HY엽서M" pitchFamily="18" charset="-127"/>
            </a:endParaRPr>
          </a:p>
        </p:txBody>
      </p:sp>
      <p:pic>
        <p:nvPicPr>
          <p:cNvPr id="16" name="Picture 12" descr="D:\My Pictures\1야고보서\1-2-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196761"/>
            <a:ext cx="3445816" cy="54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사각형 설명선 16"/>
          <p:cNvSpPr/>
          <p:nvPr/>
        </p:nvSpPr>
        <p:spPr bwMode="auto">
          <a:xfrm>
            <a:off x="3088678" y="5013176"/>
            <a:ext cx="4579665" cy="1428750"/>
          </a:xfrm>
          <a:prstGeom prst="wedgeRoundRectCallout">
            <a:avLst>
              <a:gd name="adj1" fmla="val -15944"/>
              <a:gd name="adj2" fmla="val -124772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b="1" spc="-150" dirty="0" smtClean="0">
                <a:latin typeface="+mn-ea"/>
              </a:rPr>
              <a:t>もっと　じゅうような　</a:t>
            </a:r>
            <a:endParaRPr lang="en-US" altLang="ja-JP" sz="3200" b="1" spc="-150" dirty="0" smtClean="0">
              <a:latin typeface="+mn-ea"/>
            </a:endParaRPr>
          </a:p>
          <a:p>
            <a:pPr algn="ctr">
              <a:defRPr/>
            </a:pPr>
            <a:r>
              <a:rPr lang="ja-JP" altLang="en-US" sz="3200" b="1" spc="-150" dirty="0" smtClean="0">
                <a:latin typeface="+mn-ea"/>
              </a:rPr>
              <a:t>たたかいを　するべきです</a:t>
            </a:r>
            <a:endParaRPr lang="en-US" altLang="ko-KR" sz="3200" b="1" spc="-150" dirty="0">
              <a:latin typeface="+mn-ea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59103" y="265602"/>
            <a:ext cx="8644169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レムナントは　りねんの　あらそいに　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まきこまれては　なりません</a:t>
            </a:r>
            <a:endParaRPr lang="en-US" altLang="ko-KR" sz="3200" dirty="0" smtClean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423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908720"/>
            <a:ext cx="9144000" cy="6428137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2195736" y="1844824"/>
            <a:ext cx="1368152" cy="276999"/>
          </a:xfrm>
          <a:prstGeom prst="rect">
            <a:avLst/>
          </a:prstGeom>
          <a:solidFill>
            <a:srgbClr val="E4D7C6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すくいの　かぶと</a:t>
            </a:r>
            <a:endParaRPr kumimoji="1"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158769" y="5647028"/>
            <a:ext cx="1404156" cy="276999"/>
          </a:xfrm>
          <a:prstGeom prst="rect">
            <a:avLst/>
          </a:prstGeom>
          <a:solidFill>
            <a:srgbClr val="E4D7C6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 err="1" smtClean="0"/>
              <a:t>ふくいんの</a:t>
            </a:r>
            <a:r>
              <a:rPr kumimoji="1" lang="ja-JP" altLang="en-US" sz="1200" dirty="0" smtClean="0"/>
              <a:t>　そなえ</a:t>
            </a:r>
            <a:endParaRPr kumimoji="1" lang="ja-JP" altLang="en-US" sz="1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91590" y="3347124"/>
            <a:ext cx="1512168" cy="276999"/>
          </a:xfrm>
          <a:prstGeom prst="rect">
            <a:avLst/>
          </a:prstGeom>
          <a:solidFill>
            <a:srgbClr val="E4D7C6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しんこうの　おおだて</a:t>
            </a:r>
            <a:endParaRPr kumimoji="1" lang="ja-JP" altLang="en-US" sz="12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104210" y="2121822"/>
            <a:ext cx="1401382" cy="276999"/>
          </a:xfrm>
          <a:prstGeom prst="rect">
            <a:avLst/>
          </a:prstGeom>
          <a:solidFill>
            <a:srgbClr val="E4D7C6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/>
              <a:t>みことばの　つるぎ</a:t>
            </a:r>
            <a:endParaRPr kumimoji="1" lang="ja-JP" altLang="en-US" sz="12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6372200" y="3446659"/>
            <a:ext cx="1512168" cy="276999"/>
          </a:xfrm>
          <a:prstGeom prst="rect">
            <a:avLst/>
          </a:prstGeom>
          <a:solidFill>
            <a:srgbClr val="E4D7C6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/>
              <a:t>せいぎの　むねあて</a:t>
            </a:r>
            <a:endParaRPr kumimoji="1" lang="ja-JP" altLang="en-US" sz="12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531580" y="4714000"/>
            <a:ext cx="1368152" cy="276999"/>
          </a:xfrm>
          <a:prstGeom prst="rect">
            <a:avLst/>
          </a:prstGeom>
          <a:solidFill>
            <a:srgbClr val="E4D7C6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/>
              <a:t>しんりの　おび</a:t>
            </a:r>
            <a:endParaRPr kumimoji="1" lang="ja-JP" altLang="en-US" sz="1200" dirty="0"/>
          </a:p>
        </p:txBody>
      </p:sp>
      <p:sp>
        <p:nvSpPr>
          <p:cNvPr id="13" name="액자 1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모서리가 둥근 사각형 설명선 4"/>
          <p:cNvSpPr/>
          <p:nvPr/>
        </p:nvSpPr>
        <p:spPr bwMode="auto">
          <a:xfrm>
            <a:off x="279261" y="3005086"/>
            <a:ext cx="2877789" cy="684076"/>
          </a:xfrm>
          <a:prstGeom prst="wedgeRoundRectCallout">
            <a:avLst>
              <a:gd name="adj1" fmla="val 40511"/>
              <a:gd name="adj2" fmla="val 92900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2800" b="1" spc="-150" dirty="0" smtClean="0">
                <a:latin typeface="HY엽서M" pitchFamily="18" charset="-127"/>
                <a:ea typeface="HY엽서M" pitchFamily="18" charset="-127"/>
              </a:rPr>
              <a:t>믿음의 방패</a:t>
            </a:r>
            <a:endParaRPr lang="en-US" altLang="ko-KR" sz="2800" b="1" spc="-150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6" name="모서리가 둥근 사각형 설명선 5"/>
          <p:cNvSpPr/>
          <p:nvPr/>
        </p:nvSpPr>
        <p:spPr bwMode="auto">
          <a:xfrm>
            <a:off x="1026982" y="1728213"/>
            <a:ext cx="2664296" cy="792088"/>
          </a:xfrm>
          <a:prstGeom prst="wedgeRoundRectCallout">
            <a:avLst>
              <a:gd name="adj1" fmla="val 76175"/>
              <a:gd name="adj2" fmla="val 69289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2800" b="1" spc="-150" dirty="0" smtClean="0">
                <a:latin typeface="HY엽서M" pitchFamily="18" charset="-127"/>
                <a:ea typeface="HY엽서M" pitchFamily="18" charset="-127"/>
              </a:rPr>
              <a:t>구원의 투구</a:t>
            </a:r>
            <a:endParaRPr lang="en-US" altLang="ko-KR" sz="2800" b="1" spc="-150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7" name="모서리가 둥근 사각형 설명선 6"/>
          <p:cNvSpPr/>
          <p:nvPr/>
        </p:nvSpPr>
        <p:spPr bwMode="auto">
          <a:xfrm>
            <a:off x="5858095" y="3251122"/>
            <a:ext cx="2870550" cy="684076"/>
          </a:xfrm>
          <a:prstGeom prst="wedgeRoundRectCallout">
            <a:avLst>
              <a:gd name="adj1" fmla="val -54260"/>
              <a:gd name="adj2" fmla="val 78169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2800" b="1" spc="-150" dirty="0" smtClean="0">
                <a:latin typeface="HY엽서M" pitchFamily="18" charset="-127"/>
                <a:ea typeface="HY엽서M" pitchFamily="18" charset="-127"/>
              </a:rPr>
              <a:t>의의 </a:t>
            </a:r>
            <a:r>
              <a:rPr lang="ko-KR" altLang="en-US" sz="2800" b="1" spc="-150" dirty="0" err="1" smtClean="0">
                <a:latin typeface="HY엽서M" pitchFamily="18" charset="-127"/>
                <a:ea typeface="HY엽서M" pitchFamily="18" charset="-127"/>
              </a:rPr>
              <a:t>호심경</a:t>
            </a:r>
            <a:endParaRPr lang="en-US" altLang="ko-KR" sz="2800" b="1" spc="-150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95536" y="404664"/>
            <a:ext cx="8415166" cy="113266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かみさまの　すべてお　</a:t>
            </a:r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ぶぐに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よって　ぶそうしてこそ　しょうりします</a:t>
            </a:r>
            <a:r>
              <a:rPr lang="en-US" altLang="ko-KR" sz="32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800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ja-JP" altLang="en-US" sz="2800" dirty="0" smtClean="0">
                <a:solidFill>
                  <a:srgbClr val="0000FF"/>
                </a:solidFill>
                <a:latin typeface="+mn-ea"/>
              </a:rPr>
              <a:t>エペソ</a:t>
            </a:r>
            <a:r>
              <a:rPr lang="en-US" altLang="ko-KR" sz="28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6:13-20</a:t>
            </a:r>
            <a:r>
              <a:rPr lang="en-US" altLang="ko-KR" sz="28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모서리가 둥근 사각형 설명선 8"/>
          <p:cNvSpPr/>
          <p:nvPr/>
        </p:nvSpPr>
        <p:spPr bwMode="auto">
          <a:xfrm>
            <a:off x="6009682" y="1864374"/>
            <a:ext cx="2726534" cy="636357"/>
          </a:xfrm>
          <a:prstGeom prst="wedgeRoundRectCallout">
            <a:avLst>
              <a:gd name="adj1" fmla="val -51787"/>
              <a:gd name="adj2" fmla="val 119106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2800" b="1" spc="-150" dirty="0" smtClean="0">
                <a:latin typeface="HY엽서M" pitchFamily="18" charset="-127"/>
                <a:ea typeface="HY엽서M" pitchFamily="18" charset="-127"/>
              </a:rPr>
              <a:t>성령의 검</a:t>
            </a:r>
            <a:endParaRPr lang="en-US" altLang="ko-KR" sz="2800" b="1" spc="-150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0" name="모서리가 둥근 사각형 설명선 9"/>
          <p:cNvSpPr/>
          <p:nvPr/>
        </p:nvSpPr>
        <p:spPr bwMode="auto">
          <a:xfrm>
            <a:off x="370998" y="5289191"/>
            <a:ext cx="2736304" cy="684076"/>
          </a:xfrm>
          <a:prstGeom prst="wedgeRoundRectCallout">
            <a:avLst>
              <a:gd name="adj1" fmla="val 54078"/>
              <a:gd name="adj2" fmla="val 99069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2800" b="1" spc="-150" dirty="0" smtClean="0">
                <a:latin typeface="HY엽서M" pitchFamily="18" charset="-127"/>
                <a:ea typeface="HY엽서M" pitchFamily="18" charset="-127"/>
              </a:rPr>
              <a:t>전도의 신발</a:t>
            </a:r>
            <a:endParaRPr lang="en-US" altLang="ko-KR" sz="2800" b="1" spc="-150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1" name="모서리가 둥근 사각형 설명선 10"/>
          <p:cNvSpPr/>
          <p:nvPr/>
        </p:nvSpPr>
        <p:spPr bwMode="auto">
          <a:xfrm>
            <a:off x="5652120" y="4651699"/>
            <a:ext cx="2650774" cy="684076"/>
          </a:xfrm>
          <a:prstGeom prst="wedgeRoundRectCallout">
            <a:avLst>
              <a:gd name="adj1" fmla="val -81856"/>
              <a:gd name="adj2" fmla="val -102798"/>
              <a:gd name="adj3" fmla="val 16667"/>
            </a:avLst>
          </a:prstGeom>
          <a:solidFill>
            <a:srgbClr val="FFFF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ko-KR" altLang="en-US" sz="2800" b="1" spc="-150" dirty="0" smtClean="0">
                <a:latin typeface="HY엽서M" pitchFamily="18" charset="-127"/>
                <a:ea typeface="HY엽서M" pitchFamily="18" charset="-127"/>
              </a:rPr>
              <a:t>진리의 허리띠</a:t>
            </a:r>
            <a:endParaRPr lang="en-US" altLang="ko-KR" sz="2800" b="1" spc="-150" dirty="0">
              <a:latin typeface="HY엽서M" pitchFamily="18" charset="-127"/>
              <a:ea typeface="HY엽서M" pitchFamily="18" charset="-127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98990" y="1923801"/>
            <a:ext cx="2520279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すくいの　かぶと</a:t>
            </a:r>
            <a:endParaRPr kumimoji="1" lang="ja-JP" altLang="en-US" sz="2400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07002" y="5400396"/>
            <a:ext cx="2664296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err="1" smtClean="0"/>
              <a:t>ふくいんの</a:t>
            </a:r>
            <a:r>
              <a:rPr kumimoji="1" lang="ja-JP" altLang="en-US" sz="2400" dirty="0" smtClean="0"/>
              <a:t>　そなえ</a:t>
            </a:r>
            <a:endParaRPr kumimoji="1" lang="ja-JP" altLang="en-US" sz="24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9261" y="3131495"/>
            <a:ext cx="2863844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しんこうの　おおだて</a:t>
            </a:r>
            <a:endParaRPr kumimoji="1" lang="ja-JP" altLang="en-US" sz="24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045686" y="1983323"/>
            <a:ext cx="2654526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みことばの　つるぎ</a:t>
            </a:r>
            <a:endParaRPr kumimoji="1" lang="ja-JP" altLang="en-US" sz="24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907978" y="3347124"/>
            <a:ext cx="2803498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せいぎの　むねあて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906901" y="4813361"/>
            <a:ext cx="2283073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/>
              <a:t>しんりの　おび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922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1884</TotalTime>
  <Words>148</Words>
  <Application>Microsoft Office PowerPoint</Application>
  <PresentationFormat>画面に合わせる (4:3)</PresentationFormat>
  <Paragraphs>97</Paragraphs>
  <Slides>13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3" baseType="lpstr">
      <vt:lpstr>굴림</vt:lpstr>
      <vt:lpstr>HY견고딕</vt:lpstr>
      <vt:lpstr>HY엽서M</vt:lpstr>
      <vt:lpstr>KT&amp;G 상상제목 B</vt:lpstr>
      <vt:lpstr>KT&amp;G 상상제목OTF B</vt:lpstr>
      <vt:lpstr>Lucida Grande</vt:lpstr>
      <vt:lpstr>맑은 고딕</vt:lpstr>
      <vt:lpstr>ＭＳ Ｐゴシック</vt:lpstr>
      <vt:lpstr>Arial</vt:lpstr>
      <vt:lpstr>Office 테마</vt:lpstr>
      <vt:lpstr>ふくいんの　もくひょう(エペソ6:12)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218</cp:revision>
  <dcterms:created xsi:type="dcterms:W3CDTF">2017-08-25T05:53:34Z</dcterms:created>
  <dcterms:modified xsi:type="dcterms:W3CDTF">2018-04-24T06:17:59Z</dcterms:modified>
</cp:coreProperties>
</file>