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5" r:id="rId6"/>
    <p:sldId id="266" r:id="rId7"/>
    <p:sldId id="267" r:id="rId8"/>
    <p:sldId id="268" r:id="rId9"/>
    <p:sldId id="269" r:id="rId10"/>
    <p:sldId id="270" r:id="rId11"/>
    <p:sldId id="261" r:id="rId12"/>
    <p:sldId id="263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A2"/>
    <a:srgbClr val="74BF42"/>
    <a:srgbClr val="1270BA"/>
    <a:srgbClr val="E88D23"/>
    <a:srgbClr val="EB1F93"/>
    <a:srgbClr val="CCFF66"/>
    <a:srgbClr val="0000FF"/>
    <a:srgbClr val="FF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6" autoAdjust="0"/>
  </p:normalViewPr>
  <p:slideViewPr>
    <p:cSldViewPr>
      <p:cViewPr varScale="1">
        <p:scale>
          <a:sx n="67" d="100"/>
          <a:sy n="67" d="100"/>
        </p:scale>
        <p:origin x="48" y="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333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271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216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749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2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448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603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505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59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248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960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175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82" y="0"/>
            <a:ext cx="9221632" cy="695739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267744" y="908720"/>
            <a:ext cx="6480720" cy="1470025"/>
          </a:xfrm>
        </p:spPr>
        <p:txBody>
          <a:bodyPr>
            <a:normAutofit fontScale="90000"/>
          </a:bodyPr>
          <a:lstStyle/>
          <a:p>
            <a:r>
              <a:rPr lang="ja-JP" altLang="en-US" sz="5400" b="1" dirty="0" smtClean="0">
                <a:latin typeface="+mj-ea"/>
              </a:rPr>
              <a:t>まちがって　しっている　</a:t>
            </a:r>
            <a:r>
              <a:rPr lang="ja-JP" altLang="en-US" sz="5400" b="1" dirty="0" err="1" smtClean="0">
                <a:latin typeface="+mj-ea"/>
              </a:rPr>
              <a:t>てん</a:t>
            </a:r>
            <a:r>
              <a:rPr lang="ja-JP" altLang="en-US" sz="5400" b="1" dirty="0" smtClean="0">
                <a:latin typeface="+mj-ea"/>
              </a:rPr>
              <a:t>ごく</a:t>
            </a:r>
            <a:endParaRPr lang="ko-KR" altLang="en-US" sz="5400" b="1" dirty="0">
              <a:latin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204525" y="2537060"/>
            <a:ext cx="6400800" cy="78185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ja-JP" altLang="en-US" sz="44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マタイ</a:t>
            </a:r>
            <a:r>
              <a:rPr lang="en-US" altLang="ko-KR" sz="44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13</a:t>
            </a:r>
            <a:r>
              <a:rPr lang="ja-JP" altLang="en-US" sz="4400" b="1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：</a:t>
            </a:r>
            <a:r>
              <a:rPr lang="en-US" altLang="ko-KR" sz="44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1-9</a:t>
            </a:r>
            <a:endParaRPr lang="ko-KR" altLang="en-US" sz="4400" b="1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65448" y="1196752"/>
            <a:ext cx="2232248" cy="923330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extrusionH="57150">
              <a:bevelT w="38100" h="38100" prst="relaxedInset"/>
            </a:sp3d>
          </a:bodyPr>
          <a:lstStyle/>
          <a:p>
            <a:pPr algn="ctr"/>
            <a:r>
              <a:rPr lang="en-US" altLang="ko-KR" sz="5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ja-JP" altLang="en-US" sz="5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か</a:t>
            </a:r>
            <a:endParaRPr lang="en-US" altLang="ko-KR" sz="54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190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구름 모양 설명선 3"/>
          <p:cNvSpPr/>
          <p:nvPr/>
        </p:nvSpPr>
        <p:spPr>
          <a:xfrm>
            <a:off x="-324544" y="116632"/>
            <a:ext cx="10081120" cy="165618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2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r>
              <a:rPr lang="en-US" altLang="ko-KR" sz="3200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r>
              <a:rPr lang="ko-KR" altLang="en-US" sz="3200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さかなの　たとえ</a:t>
            </a:r>
            <a:endParaRPr lang="en-US" altLang="ko-KR" sz="3600" dirty="0" smtClean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86689"/>
            <a:ext cx="6552728" cy="5131763"/>
          </a:xfrm>
          <a:prstGeom prst="rect">
            <a:avLst/>
          </a:prstGeom>
        </p:spPr>
      </p:pic>
      <p:sp>
        <p:nvSpPr>
          <p:cNvPr id="3" name="円形吹き出し 2"/>
          <p:cNvSpPr/>
          <p:nvPr/>
        </p:nvSpPr>
        <p:spPr>
          <a:xfrm>
            <a:off x="1691680" y="1772816"/>
            <a:ext cx="2520280" cy="792088"/>
          </a:xfrm>
          <a:prstGeom prst="wedgeEllipseCallout">
            <a:avLst>
              <a:gd name="adj1" fmla="val 16016"/>
              <a:gd name="adj2" fmla="val 5949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よく　ないのは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すてよう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円形吹き出し 4"/>
          <p:cNvSpPr/>
          <p:nvPr/>
        </p:nvSpPr>
        <p:spPr>
          <a:xfrm>
            <a:off x="4572000" y="1760835"/>
            <a:ext cx="2736304" cy="792088"/>
          </a:xfrm>
          <a:prstGeom prst="wedgeEllipseCallout">
            <a:avLst>
              <a:gd name="adj1" fmla="val 5812"/>
              <a:gd name="adj2" fmla="val 667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そうだ　よい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さかなだけ　とろう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76256" y="2924944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ポイ！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83585" y="5011883"/>
            <a:ext cx="8640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ぎじん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83585" y="5965167"/>
            <a:ext cx="1048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あくにん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93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34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54" y="1728546"/>
            <a:ext cx="7888029" cy="530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포인트가 32개인 별 5"/>
          <p:cNvSpPr/>
          <p:nvPr/>
        </p:nvSpPr>
        <p:spPr>
          <a:xfrm>
            <a:off x="395536" y="116632"/>
            <a:ext cx="8856984" cy="2304256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きょうかいには　</a:t>
            </a:r>
            <a:endParaRPr lang="en-US" altLang="ja-JP" sz="32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algn="ctr"/>
            <a:r>
              <a:rPr lang="ja-JP" altLang="en-US" sz="3200" b="1" dirty="0" err="1" smtClean="0">
                <a:solidFill>
                  <a:srgbClr val="FF0000"/>
                </a:solidFill>
                <a:latin typeface="+mj-ea"/>
                <a:ea typeface="+mj-ea"/>
              </a:rPr>
              <a:t>てん</a:t>
            </a:r>
            <a:r>
              <a:rPr lang="ja-JP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ごくの　たからが　</a:t>
            </a:r>
            <a:endParaRPr lang="en-US" altLang="ja-JP" sz="32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algn="ctr"/>
            <a:r>
              <a:rPr lang="ja-JP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かくされています</a:t>
            </a:r>
            <a:r>
              <a:rPr lang="en-US" altLang="ko-KR" sz="3200" b="1" dirty="0" smtClean="0">
                <a:solidFill>
                  <a:srgbClr val="FF0000"/>
                </a:solidFill>
                <a:latin typeface="+mj-ea"/>
                <a:ea typeface="+mj-ea"/>
              </a:rPr>
              <a:t>!</a:t>
            </a:r>
            <a:endParaRPr lang="ko-KR" altLang="en-US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88064" y="5877272"/>
            <a:ext cx="1872208" cy="369332"/>
          </a:xfrm>
          <a:prstGeom prst="rect">
            <a:avLst/>
          </a:prstGeom>
          <a:solidFill>
            <a:srgbClr val="FFF4A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/>
              <a:t>キ　リ　ス　ト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772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82" y="0"/>
            <a:ext cx="9221632" cy="6957392"/>
          </a:xfrm>
          <a:prstGeom prst="rect">
            <a:avLst/>
          </a:prstGeom>
        </p:spPr>
      </p:pic>
      <p:sp>
        <p:nvSpPr>
          <p:cNvPr id="4" name="포인트가 32개인 별 3"/>
          <p:cNvSpPr/>
          <p:nvPr/>
        </p:nvSpPr>
        <p:spPr>
          <a:xfrm>
            <a:off x="-180528" y="116632"/>
            <a:ext cx="9433048" cy="3672408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000" b="1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わたしが　まちがって　しっていた　こと</a:t>
            </a:r>
            <a:endParaRPr lang="en-US" altLang="ja-JP" sz="2000" b="1" dirty="0">
              <a:solidFill>
                <a:schemeClr val="tx1"/>
              </a:solidFill>
              <a:latin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000" b="1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ただしく　しるように　</a:t>
            </a:r>
            <a:endParaRPr lang="en-US" altLang="ja-JP" sz="2000" b="1" dirty="0">
              <a:solidFill>
                <a:schemeClr val="tx1"/>
              </a:solidFill>
              <a:latin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000" b="1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なった　ことに　ついて</a:t>
            </a:r>
            <a:endParaRPr lang="en-US" altLang="ja-JP" sz="2000" b="1" dirty="0">
              <a:solidFill>
                <a:schemeClr val="tx1"/>
              </a:solidFill>
              <a:latin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000" b="1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フォーラムして　わかちあいましょう！</a:t>
            </a:r>
            <a:endParaRPr lang="en-US" altLang="ko-KR" sz="2000" b="1" dirty="0" smtClean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955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467528" cy="6428137"/>
          </a:xfrm>
          <a:prstGeom prst="rect">
            <a:avLst/>
          </a:prstGeom>
        </p:spPr>
      </p:pic>
      <p:sp>
        <p:nvSpPr>
          <p:cNvPr id="8" name="구름 모양 설명선 7"/>
          <p:cNvSpPr/>
          <p:nvPr/>
        </p:nvSpPr>
        <p:spPr>
          <a:xfrm>
            <a:off x="-65314" y="89939"/>
            <a:ext cx="10441160" cy="314604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b="1" dirty="0">
                <a:solidFill>
                  <a:srgbClr val="0000FF"/>
                </a:solidFill>
                <a:latin typeface="+mn-ea"/>
              </a:rPr>
              <a:t>イエスさまは</a:t>
            </a:r>
            <a:r>
              <a:rPr lang="ko-KR" altLang="en-US" sz="3200" b="1" dirty="0">
                <a:solidFill>
                  <a:srgbClr val="0000FF"/>
                </a:solidFill>
                <a:latin typeface="+mn-ea"/>
              </a:rPr>
              <a:t>  </a:t>
            </a:r>
            <a:endParaRPr lang="en-US" altLang="ko-KR" sz="3200" b="1" dirty="0">
              <a:solidFill>
                <a:srgbClr val="0000FF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b="1" dirty="0">
                <a:solidFill>
                  <a:srgbClr val="0000FF"/>
                </a:solidFill>
                <a:latin typeface="+mn-ea"/>
              </a:rPr>
              <a:t>ひとびとが　</a:t>
            </a:r>
            <a:r>
              <a:rPr lang="ja-JP" altLang="en-US" sz="3200" b="1" dirty="0" smtClean="0">
                <a:solidFill>
                  <a:srgbClr val="0000FF"/>
                </a:solidFill>
                <a:latin typeface="+mn-ea"/>
              </a:rPr>
              <a:t>まちがえて　しっていた</a:t>
            </a:r>
            <a:r>
              <a:rPr lang="ja-JP" altLang="en-US" sz="3200" b="1" dirty="0">
                <a:solidFill>
                  <a:srgbClr val="0000FF"/>
                </a:solidFill>
                <a:latin typeface="+mn-ea"/>
              </a:rPr>
              <a:t>　</a:t>
            </a:r>
            <a:endParaRPr lang="en-US" altLang="ja-JP" sz="3200" b="1" dirty="0" smtClean="0">
              <a:solidFill>
                <a:srgbClr val="0000FF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b="1" dirty="0" smtClean="0">
                <a:solidFill>
                  <a:srgbClr val="0000FF"/>
                </a:solidFill>
                <a:latin typeface="+mn-ea"/>
              </a:rPr>
              <a:t>ことを　かえて</a:t>
            </a:r>
            <a:r>
              <a:rPr lang="ja-JP" altLang="en-US" sz="3200" b="1" dirty="0">
                <a:solidFill>
                  <a:srgbClr val="0000FF"/>
                </a:solidFill>
                <a:latin typeface="+mn-ea"/>
              </a:rPr>
              <a:t>　くださいました</a:t>
            </a:r>
            <a:endParaRPr lang="ko-KR" altLang="en-US" sz="3200" b="1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4117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구름 모양 설명선 3"/>
          <p:cNvSpPr/>
          <p:nvPr/>
        </p:nvSpPr>
        <p:spPr>
          <a:xfrm>
            <a:off x="0" y="116632"/>
            <a:ext cx="9036496" cy="165618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ko-KR" altLang="en-US" sz="3200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たねまきの　たとえ</a:t>
            </a:r>
            <a:endParaRPr lang="ko-KR" altLang="en-US" sz="2400" b="1" dirty="0">
              <a:solidFill>
                <a:srgbClr val="00B050"/>
              </a:solidFill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2" y="1772816"/>
            <a:ext cx="7840718" cy="5085184"/>
          </a:xfrm>
          <a:prstGeom prst="rect">
            <a:avLst/>
          </a:prstGeom>
        </p:spPr>
      </p:pic>
      <p:sp>
        <p:nvSpPr>
          <p:cNvPr id="19" name="구름 모양 설명선 18"/>
          <p:cNvSpPr/>
          <p:nvPr/>
        </p:nvSpPr>
        <p:spPr>
          <a:xfrm>
            <a:off x="-18256" y="116632"/>
            <a:ext cx="9036496" cy="165618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FF0000"/>
                </a:solidFill>
                <a:latin typeface="+mn-ea"/>
              </a:rPr>
              <a:t>わたしの　こころの　はたけは</a:t>
            </a:r>
            <a:r>
              <a:rPr lang="en-US" altLang="ko-KR" sz="3200" dirty="0" smtClean="0">
                <a:solidFill>
                  <a:srgbClr val="FF0000"/>
                </a:solidFill>
                <a:latin typeface="+mn-ea"/>
              </a:rPr>
              <a:t>?</a:t>
            </a:r>
            <a:endParaRPr lang="ko-KR" altLang="en-US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19872" y="3933056"/>
            <a:ext cx="2304256" cy="30777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わたしの　こころの　はたけ</a:t>
            </a:r>
            <a:endParaRPr kumimoji="1" lang="ja-JP" altLang="en-US" sz="14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66" y="2132856"/>
            <a:ext cx="8522520" cy="36004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187624" y="5013176"/>
            <a:ext cx="1080120" cy="646331"/>
          </a:xfrm>
          <a:prstGeom prst="rect">
            <a:avLst/>
          </a:prstGeom>
          <a:solidFill>
            <a:srgbClr val="EB1F93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 err="1" smtClean="0">
                <a:solidFill>
                  <a:schemeClr val="bg1"/>
                </a:solidFill>
              </a:rPr>
              <a:t>みちばた</a:t>
            </a:r>
            <a:endParaRPr kumimoji="1" lang="en-US" altLang="ja-JP" b="1" dirty="0" smtClean="0">
              <a:solidFill>
                <a:schemeClr val="bg1"/>
              </a:solidFill>
            </a:endParaRPr>
          </a:p>
          <a:p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19872" y="5013175"/>
            <a:ext cx="1080120" cy="646331"/>
          </a:xfrm>
          <a:prstGeom prst="rect">
            <a:avLst/>
          </a:prstGeom>
          <a:solidFill>
            <a:srgbClr val="E88D23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 err="1" smtClean="0">
                <a:solidFill>
                  <a:schemeClr val="bg1"/>
                </a:solidFill>
              </a:rPr>
              <a:t>いわち</a:t>
            </a:r>
            <a:endParaRPr kumimoji="1" lang="en-US" altLang="ja-JP" b="1" dirty="0" smtClean="0">
              <a:solidFill>
                <a:schemeClr val="bg1"/>
              </a:solidFill>
            </a:endParaRPr>
          </a:p>
          <a:p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36096" y="5041154"/>
            <a:ext cx="1080120" cy="646331"/>
          </a:xfrm>
          <a:prstGeom prst="rect">
            <a:avLst/>
          </a:prstGeom>
          <a:solidFill>
            <a:srgbClr val="1270BA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chemeClr val="bg1"/>
                </a:solidFill>
              </a:rPr>
              <a:t>いばらの</a:t>
            </a:r>
            <a:endParaRPr kumimoji="1" lang="en-US" altLang="ja-JP" b="1" dirty="0" smtClean="0">
              <a:solidFill>
                <a:schemeClr val="bg1"/>
              </a:solidFill>
            </a:endParaRPr>
          </a:p>
          <a:p>
            <a:pPr algn="ctr"/>
            <a:r>
              <a:rPr kumimoji="1" lang="ja-JP" altLang="en-US" b="1" dirty="0" smtClean="0">
                <a:solidFill>
                  <a:schemeClr val="bg1"/>
                </a:solidFill>
              </a:rPr>
              <a:t>なか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52320" y="5086925"/>
            <a:ext cx="1327066" cy="646331"/>
          </a:xfrm>
          <a:prstGeom prst="rect">
            <a:avLst/>
          </a:prstGeom>
          <a:solidFill>
            <a:srgbClr val="74BF4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chemeClr val="bg1"/>
                </a:solidFill>
              </a:rPr>
              <a:t>よいち　　</a:t>
            </a:r>
            <a:endParaRPr kumimoji="1" lang="en-US" altLang="ja-JP" b="1" dirty="0" smtClean="0">
              <a:solidFill>
                <a:schemeClr val="bg1"/>
              </a:solidFill>
            </a:endParaRPr>
          </a:p>
          <a:p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2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 animBg="1"/>
      <p:bldP spid="5" grpId="1" animBg="1"/>
      <p:bldP spid="6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6428137"/>
          </a:xfrm>
          <a:prstGeom prst="rect">
            <a:avLst/>
          </a:prstGeom>
        </p:spPr>
      </p:pic>
      <p:sp>
        <p:nvSpPr>
          <p:cNvPr id="4" name="구름 모양 설명선 3"/>
          <p:cNvSpPr/>
          <p:nvPr/>
        </p:nvSpPr>
        <p:spPr>
          <a:xfrm>
            <a:off x="-324544" y="116632"/>
            <a:ext cx="10081120" cy="165618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200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2.</a:t>
            </a:r>
            <a:r>
              <a:rPr lang="ko-KR" altLang="en-US" sz="32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rgbClr val="0000FF"/>
                </a:solidFill>
                <a:latin typeface="+mj-ea"/>
                <a:ea typeface="+mj-ea"/>
              </a:rPr>
              <a:t>たとえで　いわれた　</a:t>
            </a:r>
            <a:r>
              <a:rPr lang="ja-JP" altLang="en-US" sz="3200" dirty="0" err="1" smtClean="0">
                <a:solidFill>
                  <a:srgbClr val="0000FF"/>
                </a:solidFill>
                <a:latin typeface="+mj-ea"/>
                <a:ea typeface="+mj-ea"/>
              </a:rPr>
              <a:t>り</a:t>
            </a:r>
            <a:r>
              <a:rPr lang="ja-JP" altLang="en-US" sz="3200" dirty="0" smtClean="0">
                <a:solidFill>
                  <a:srgbClr val="0000FF"/>
                </a:solidFill>
                <a:latin typeface="+mj-ea"/>
                <a:ea typeface="+mj-ea"/>
              </a:rPr>
              <a:t>ゆう</a:t>
            </a:r>
            <a:endParaRPr lang="en-US" altLang="ko-KR" sz="3600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세로로 말린 두루마리 모양 4"/>
          <p:cNvSpPr/>
          <p:nvPr/>
        </p:nvSpPr>
        <p:spPr>
          <a:xfrm>
            <a:off x="5148064" y="1628800"/>
            <a:ext cx="4320480" cy="4752528"/>
          </a:xfrm>
          <a:prstGeom prst="verticalScroll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あなたがたには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、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てんの　みくにの　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おくぎを　しる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こと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が　ゆるされて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いるが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、かれら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に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は　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ゆるされて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いません。</a:t>
            </a:r>
            <a:r>
              <a:rPr lang="en-US" altLang="ko-KR" sz="28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マタイ</a:t>
            </a:r>
            <a:r>
              <a:rPr lang="en-US" altLang="ko-KR" sz="2800" dirty="0" smtClean="0">
                <a:solidFill>
                  <a:schemeClr val="tx1"/>
                </a:solidFill>
                <a:latin typeface="+mn-ea"/>
              </a:rPr>
              <a:t>13:11</a:t>
            </a:r>
            <a:r>
              <a:rPr lang="en-US" altLang="ko-KR" sz="2800" dirty="0" smtClean="0">
                <a:solidFill>
                  <a:schemeClr val="tx1"/>
                </a:solidFill>
                <a:latin typeface="+mn-ea"/>
              </a:rPr>
              <a:t>)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1513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구름 모양 설명선 3"/>
          <p:cNvSpPr/>
          <p:nvPr/>
        </p:nvSpPr>
        <p:spPr>
          <a:xfrm>
            <a:off x="-324544" y="116632"/>
            <a:ext cx="10081120" cy="165618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2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en-US" altLang="ko-KR" sz="3200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r>
              <a:rPr lang="ko-KR" altLang="en-US" sz="3200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むぎと　どくむぎの　たとえ</a:t>
            </a:r>
            <a:endParaRPr lang="en-US" altLang="ko-KR" sz="3600" dirty="0" smtClean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62412"/>
            <a:ext cx="6385422" cy="4653782"/>
          </a:xfrm>
          <a:prstGeom prst="rect">
            <a:avLst/>
          </a:prstGeom>
        </p:spPr>
      </p:pic>
      <p:sp>
        <p:nvSpPr>
          <p:cNvPr id="3" name="四角形吹き出し 2"/>
          <p:cNvSpPr/>
          <p:nvPr/>
        </p:nvSpPr>
        <p:spPr>
          <a:xfrm>
            <a:off x="5292080" y="2204864"/>
            <a:ext cx="2160240" cy="1512168"/>
          </a:xfrm>
          <a:prstGeom prst="wedgeRectCallout">
            <a:avLst>
              <a:gd name="adj1" fmla="val 67792"/>
              <a:gd name="adj2" fmla="val -197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+mn-ea"/>
              </a:rPr>
              <a:t>どくむ</a:t>
            </a:r>
            <a:r>
              <a:rPr kumimoji="1" lang="ja-JP" altLang="en-US" sz="1400" dirty="0" err="1" smtClean="0">
                <a:solidFill>
                  <a:schemeClr val="tx1"/>
                </a:solidFill>
                <a:latin typeface="+mn-ea"/>
              </a:rPr>
              <a:t>ぎを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+mn-ea"/>
              </a:rPr>
              <a:t>　ぬきあつめるうち</a:t>
            </a:r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に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+mn-ea"/>
              </a:rPr>
              <a:t>、むぎも　いっしょにぬきとるかも</a:t>
            </a:r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しれない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+mn-ea"/>
              </a:rPr>
              <a:t>。</a:t>
            </a:r>
            <a:endParaRPr kumimoji="1" lang="en-US" altLang="ja-JP" sz="14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+mn-ea"/>
              </a:rPr>
              <a:t>だから、しゅうかくまで、</a:t>
            </a:r>
            <a:endParaRPr kumimoji="1" lang="en-US" altLang="ja-JP" sz="14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+mn-ea"/>
              </a:rPr>
              <a:t>りょうほうとも　そだつ</a:t>
            </a:r>
            <a:endParaRPr kumimoji="1" lang="en-US" altLang="ja-JP" sz="14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+mn-ea"/>
              </a:rPr>
              <a:t>ままに　して</a:t>
            </a:r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おきなさい。</a:t>
            </a:r>
          </a:p>
        </p:txBody>
      </p:sp>
    </p:spTree>
    <p:extLst>
      <p:ext uri="{BB962C8B-B14F-4D97-AF65-F5344CB8AC3E}">
        <p14:creationId xmlns:p14="http://schemas.microsoft.com/office/powerpoint/2010/main" val="367471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34576"/>
            <a:ext cx="7776864" cy="5023424"/>
          </a:xfrm>
          <a:prstGeom prst="rect">
            <a:avLst/>
          </a:prstGeom>
        </p:spPr>
      </p:pic>
      <p:sp>
        <p:nvSpPr>
          <p:cNvPr id="4" name="구름 모양 설명선 3"/>
          <p:cNvSpPr/>
          <p:nvPr/>
        </p:nvSpPr>
        <p:spPr>
          <a:xfrm>
            <a:off x="-324544" y="116632"/>
            <a:ext cx="10081120" cy="165618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200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4.</a:t>
            </a:r>
            <a:r>
              <a:rPr lang="ko-KR" altLang="en-US" sz="3200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からし</a:t>
            </a:r>
            <a:r>
              <a:rPr lang="ja-JP" altLang="en-US" sz="3200" dirty="0" err="1" smtClean="0">
                <a:solidFill>
                  <a:srgbClr val="0000FF"/>
                </a:solidFill>
                <a:latin typeface="+mn-ea"/>
              </a:rPr>
              <a:t>だねの</a:t>
            </a: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　たとえ</a:t>
            </a:r>
            <a:endParaRPr lang="en-US" altLang="ko-KR" sz="3600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1727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구름 모양 설명선 3"/>
          <p:cNvSpPr/>
          <p:nvPr/>
        </p:nvSpPr>
        <p:spPr>
          <a:xfrm>
            <a:off x="-324544" y="116632"/>
            <a:ext cx="10081120" cy="165618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2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en-US" altLang="ko-KR" sz="3200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r>
              <a:rPr lang="ko-KR" altLang="en-US" sz="32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パン</a:t>
            </a:r>
            <a:r>
              <a:rPr lang="ja-JP" altLang="en-US" sz="3200" dirty="0" err="1" smtClean="0">
                <a:solidFill>
                  <a:srgbClr val="0000FF"/>
                </a:solidFill>
                <a:latin typeface="+mn-ea"/>
              </a:rPr>
              <a:t>だねの</a:t>
            </a: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　たとえ</a:t>
            </a:r>
            <a:endParaRPr lang="en-US" altLang="ko-KR" sz="3600" dirty="0" smtClean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2192821"/>
            <a:ext cx="6984776" cy="448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7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9347"/>
            <a:ext cx="6870700" cy="50038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85" y="1728547"/>
            <a:ext cx="6807200" cy="5054600"/>
          </a:xfrm>
          <a:prstGeom prst="rect">
            <a:avLst/>
          </a:prstGeom>
        </p:spPr>
      </p:pic>
      <p:pic>
        <p:nvPicPr>
          <p:cNvPr id="6" name="Picture 12" descr="34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29" y="1772816"/>
            <a:ext cx="7632973" cy="512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구름 모양 설명선 3"/>
          <p:cNvSpPr/>
          <p:nvPr/>
        </p:nvSpPr>
        <p:spPr>
          <a:xfrm>
            <a:off x="-324544" y="116632"/>
            <a:ext cx="10081120" cy="165618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200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6.</a:t>
            </a:r>
            <a:r>
              <a:rPr lang="ko-KR" altLang="en-US" sz="3200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かくされた　たからの　たとえ</a:t>
            </a:r>
            <a:endParaRPr lang="en-US" altLang="ko-KR" sz="36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779912" y="5877272"/>
            <a:ext cx="1872208" cy="369332"/>
          </a:xfrm>
          <a:prstGeom prst="rect">
            <a:avLst/>
          </a:prstGeom>
          <a:solidFill>
            <a:srgbClr val="FFF4A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/>
              <a:t>キ　リ　ス　ト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78893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구름 모양 설명선 3"/>
          <p:cNvSpPr/>
          <p:nvPr/>
        </p:nvSpPr>
        <p:spPr>
          <a:xfrm>
            <a:off x="-324544" y="116632"/>
            <a:ext cx="10081120" cy="165618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200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7.</a:t>
            </a:r>
            <a:r>
              <a:rPr lang="ko-KR" altLang="en-US" sz="3200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よい　しんじ</a:t>
            </a:r>
            <a:r>
              <a:rPr lang="ja-JP" altLang="en-US" sz="3200" dirty="0" err="1" smtClean="0">
                <a:solidFill>
                  <a:srgbClr val="0000FF"/>
                </a:solidFill>
                <a:latin typeface="+mn-ea"/>
              </a:rPr>
              <a:t>ゅの</a:t>
            </a: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　たとえ</a:t>
            </a:r>
            <a:endParaRPr lang="en-US" altLang="ko-KR" sz="3600" dirty="0" smtClean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2406649"/>
            <a:ext cx="4066406" cy="350102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406649"/>
            <a:ext cx="3404807" cy="426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0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77</Words>
  <Application>Microsoft Office PowerPoint</Application>
  <PresentationFormat>画面に合わせる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HY견고딕</vt:lpstr>
      <vt:lpstr>HY강B</vt:lpstr>
      <vt:lpstr>맑은 고딕</vt:lpstr>
      <vt:lpstr>ＭＳ Ｐゴシック</vt:lpstr>
      <vt:lpstr>Arial</vt:lpstr>
      <vt:lpstr>Office 테마</vt:lpstr>
      <vt:lpstr>まちがって　しっている　てんごく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김지영</dc:creator>
  <cp:lastModifiedBy>佐々木智香子</cp:lastModifiedBy>
  <cp:revision>19</cp:revision>
  <dcterms:created xsi:type="dcterms:W3CDTF">2017-06-29T08:26:06Z</dcterms:created>
  <dcterms:modified xsi:type="dcterms:W3CDTF">2017-07-22T02:04:22Z</dcterms:modified>
</cp:coreProperties>
</file>