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22" r:id="rId3"/>
    <p:sldId id="423" r:id="rId4"/>
    <p:sldId id="424" r:id="rId5"/>
    <p:sldId id="425" r:id="rId6"/>
    <p:sldId id="426" r:id="rId7"/>
    <p:sldId id="427" r:id="rId8"/>
    <p:sldId id="372" r:id="rId9"/>
    <p:sldId id="421" r:id="rId10"/>
    <p:sldId id="420" r:id="rId11"/>
    <p:sldId id="401" r:id="rId12"/>
    <p:sldId id="42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FEAFF"/>
    <a:srgbClr val="FFFF99"/>
    <a:srgbClr val="CCFFCC"/>
    <a:srgbClr val="008000"/>
    <a:srgbClr val="FFE7FF"/>
    <a:srgbClr val="3333FF"/>
    <a:srgbClr val="E1B6FC"/>
    <a:srgbClr val="FF3399"/>
    <a:srgbClr val="FF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17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8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8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0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0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2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53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8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71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6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6568"/>
            <a:ext cx="6390456" cy="449242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547623"/>
            <a:ext cx="8424936" cy="936104"/>
          </a:xfrm>
          <a:solidFill>
            <a:schemeClr val="bg1">
              <a:alpha val="2100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しょうにんの　</a:t>
            </a:r>
            <a:r>
              <a:rPr lang="ja-JP" altLang="en-US" sz="4800" dirty="0" err="1" smtClean="0">
                <a:latin typeface="+mn-ea"/>
                <a:ea typeface="+mn-ea"/>
              </a:rPr>
              <a:t>ほうほう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628800"/>
            <a:ext cx="4536504" cy="584775"/>
          </a:xfrm>
          <a:prstGeom prst="rect">
            <a:avLst/>
          </a:prstGeom>
          <a:solidFill>
            <a:srgbClr val="AFE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rgbClr val="0000FF"/>
                </a:solidFill>
                <a:latin typeface="+mn-ea"/>
              </a:rPr>
              <a:t>I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テサロニケ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1:5</a:t>
            </a:r>
            <a:endParaRPr lang="ko-KR" altLang="en-US" sz="32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7151595" cy="5027497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하트 8"/>
          <p:cNvSpPr/>
          <p:nvPr/>
        </p:nvSpPr>
        <p:spPr>
          <a:xfrm>
            <a:off x="175995" y="1439729"/>
            <a:ext cx="2163757" cy="1485215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1763687" y="1700808"/>
            <a:ext cx="6647539" cy="1258525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CCFFCC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でんどうは　かみさまの　</a:t>
            </a:r>
            <a:endParaRPr lang="en-US" altLang="ja-JP" sz="2800" b="1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ちからで　なりたつことです</a:t>
            </a:r>
            <a:r>
              <a:rPr lang="en-US" altLang="ko-KR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en-US" altLang="ko-KR" sz="2800" b="1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하트 9"/>
          <p:cNvSpPr/>
          <p:nvPr/>
        </p:nvSpPr>
        <p:spPr>
          <a:xfrm>
            <a:off x="156741" y="3102289"/>
            <a:ext cx="2183011" cy="1422845"/>
          </a:xfrm>
          <a:prstGeom prst="heart">
            <a:avLst/>
          </a:prstGeom>
          <a:solidFill>
            <a:srgbClr val="CC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3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</a:t>
            </a:r>
            <a:endParaRPr lang="en-US" altLang="ko-KR" sz="2800" spc="-3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1864929" y="3403314"/>
            <a:ext cx="6445053" cy="1240150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FFFF99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せいれいに　みちびかれて　そなえられた　ひとを　</a:t>
            </a:r>
            <a:endParaRPr lang="en-US" altLang="ja-JP" sz="2800" b="1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みつけることです</a:t>
            </a:r>
            <a:r>
              <a:rPr lang="en-US" altLang="ko-KR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en-US" altLang="ko-KR" sz="2800" b="1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149747" y="4725144"/>
            <a:ext cx="2139890" cy="1428904"/>
          </a:xfrm>
          <a:prstGeom prst="heart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つよい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かくしん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1931708" y="4941168"/>
            <a:ext cx="6236670" cy="1296144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FFE7FF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イエス・キリストを　しんじる　つよい　かくしんが　</a:t>
            </a:r>
            <a:endParaRPr lang="en-US" altLang="ja-JP" sz="2800" b="1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つたえられます</a:t>
            </a:r>
            <a:r>
              <a:rPr lang="en-US" altLang="ko-KR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en-US" altLang="ko-KR" sz="2800" b="1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7252" y="404664"/>
            <a:ext cx="8415166" cy="87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ko-KR" altLang="en-US" sz="3200" dirty="0" smtClean="0">
                <a:latin typeface="ＭＳ Ｐゴシック" panose="020B0600070205080204" pitchFamily="50" charset="-128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テサロニケきょうかい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ことば　だけではなく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いのちうんどうを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しました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1:5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59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7" grpId="0" animBg="1"/>
      <p:bldP spid="1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230"/>
            <a:ext cx="8604448" cy="6048838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476672"/>
            <a:ext cx="8460432" cy="129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でんどうしゃは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かみのくにと　えいこうに　</a:t>
            </a:r>
            <a:endParaRPr lang="en-US" altLang="ja-JP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ふさわしい　でし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だと　ほめられます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2:12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73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　ほうほう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ついて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こんしゅうに　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じっせんすること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1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51089"/>
            <a:ext cx="1596629" cy="36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67" y="3051088"/>
            <a:ext cx="1785068" cy="36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05874" y="476672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わたしに　とって　いちばん　おおきな　もんだいは　なんでしょうか</a:t>
            </a:r>
            <a:r>
              <a:rPr lang="en-US" altLang="ko-KR" sz="3200" dirty="0">
                <a:solidFill>
                  <a:srgbClr val="0000FF"/>
                </a:solidFill>
                <a:latin typeface="+mn-ea"/>
              </a:rPr>
              <a:t>?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포인트가 24개인 별 7"/>
          <p:cNvSpPr/>
          <p:nvPr/>
        </p:nvSpPr>
        <p:spPr>
          <a:xfrm>
            <a:off x="3522168" y="3612002"/>
            <a:ext cx="3317576" cy="1224136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べんきょう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포인트가 24개인 별 9"/>
          <p:cNvSpPr/>
          <p:nvPr/>
        </p:nvSpPr>
        <p:spPr>
          <a:xfrm>
            <a:off x="1979712" y="4908404"/>
            <a:ext cx="3491880" cy="1368152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かてい</a:t>
            </a:r>
            <a:endParaRPr lang="en-US" altLang="ja-JP" sz="2800" b="1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もんだい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포인트가 24개인 별 11"/>
          <p:cNvSpPr/>
          <p:nvPr/>
        </p:nvSpPr>
        <p:spPr>
          <a:xfrm>
            <a:off x="1785706" y="1628800"/>
            <a:ext cx="3685886" cy="1553740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ともだち</a:t>
            </a:r>
            <a:endParaRPr lang="en-US" altLang="ja-JP" sz="28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かんけい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1751694" y="1297560"/>
            <a:ext cx="7133777" cy="5378609"/>
            <a:chOff x="1728" y="234"/>
            <a:chExt cx="6240" cy="4824"/>
          </a:xfrm>
        </p:grpSpPr>
        <p:sp>
          <p:nvSpPr>
            <p:cNvPr id="23" name="Oval 1"/>
            <p:cNvSpPr>
              <a:spLocks/>
            </p:cNvSpPr>
            <p:nvPr/>
          </p:nvSpPr>
          <p:spPr bwMode="auto">
            <a:xfrm>
              <a:off x="1853" y="442"/>
              <a:ext cx="3752" cy="3752"/>
            </a:xfrm>
            <a:prstGeom prst="ellipse">
              <a:avLst/>
            </a:prstGeom>
            <a:solidFill>
              <a:srgbClr val="66CCFF">
                <a:alpha val="5372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34"/>
              <a:ext cx="6240" cy="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231232" y="3295153"/>
            <a:ext cx="3744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キリスト</a:t>
            </a:r>
            <a:endParaRPr lang="en-US" altLang="ko-KR" sz="6000" b="1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2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6060945" cy="510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타원형 설명선 14"/>
          <p:cNvSpPr/>
          <p:nvPr/>
        </p:nvSpPr>
        <p:spPr>
          <a:xfrm>
            <a:off x="394825" y="4725144"/>
            <a:ext cx="6048672" cy="1512168"/>
          </a:xfrm>
          <a:prstGeom prst="wedgeEllipseCallout">
            <a:avLst>
              <a:gd name="adj1" fmla="val 39220"/>
              <a:gd name="adj2" fmla="val -61761"/>
            </a:avLst>
          </a:prstGeom>
          <a:solidFill>
            <a:srgbClr val="AFEA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かんりょうした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ヨハネ</a:t>
            </a:r>
            <a:r>
              <a:rPr lang="en-US" altLang="ko-KR" sz="3200" dirty="0">
                <a:solidFill>
                  <a:schemeClr val="tx1"/>
                </a:solidFill>
                <a:latin typeface="+mn-ea"/>
              </a:rPr>
              <a:t>19:30)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5874" y="476672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イエスさまは　キリスト　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　　　すべての　もんだい</a:t>
            </a:r>
            <a:r>
              <a:rPr lang="ja-JP" altLang="en-US" sz="3200" dirty="0" err="1">
                <a:solidFill>
                  <a:srgbClr val="0000FF"/>
                </a:solidFill>
                <a:latin typeface="+mn-ea"/>
              </a:rPr>
              <a:t>の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かいけつしゃ</a:t>
            </a:r>
            <a:r>
              <a:rPr lang="en-US" altLang="ko-KR" sz="3200" dirty="0">
                <a:solidFill>
                  <a:srgbClr val="0000FF"/>
                </a:solidFill>
                <a:latin typeface="+mn-ea"/>
              </a:rPr>
              <a:t>!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28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2" y="620688"/>
            <a:ext cx="863727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타원형 설명선 2"/>
          <p:cNvSpPr/>
          <p:nvPr/>
        </p:nvSpPr>
        <p:spPr>
          <a:xfrm>
            <a:off x="179512" y="1412776"/>
            <a:ext cx="6480720" cy="1152128"/>
          </a:xfrm>
          <a:prstGeom prst="wedgeEllipseCallout">
            <a:avLst>
              <a:gd name="adj1" fmla="val 45219"/>
              <a:gd name="adj2" fmla="val 63368"/>
            </a:avLst>
          </a:prstGeom>
          <a:solidFill>
            <a:srgbClr val="AFEA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じかんを　きめて　いのろう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179512" y="3055268"/>
            <a:ext cx="6175034" cy="1368152"/>
          </a:xfrm>
          <a:prstGeom prst="wedgeEllipseCallout">
            <a:avLst>
              <a:gd name="adj1" fmla="val 50784"/>
              <a:gd name="adj2" fmla="val 57982"/>
            </a:avLst>
          </a:prstGeom>
          <a:solidFill>
            <a:srgbClr val="AFEA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>
                <a:solidFill>
                  <a:srgbClr val="0000FF"/>
                </a:solidFill>
                <a:latin typeface="+mn-ea"/>
              </a:rPr>
              <a:t>にちよ</a:t>
            </a:r>
            <a:r>
              <a:rPr lang="ja-JP" altLang="en-US" sz="2800" dirty="0">
                <a:solidFill>
                  <a:srgbClr val="0000FF"/>
                </a:solidFill>
                <a:latin typeface="+mn-ea"/>
              </a:rPr>
              <a:t>うれいはいの　</a:t>
            </a:r>
            <a:endParaRPr lang="en-US" altLang="ja-JP" sz="2800" dirty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rgbClr val="0000FF"/>
                </a:solidFill>
                <a:latin typeface="+mn-ea"/>
              </a:rPr>
              <a:t>みことば</a:t>
            </a:r>
            <a:r>
              <a:rPr lang="ko-KR" altLang="en-US" sz="2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+mn-ea"/>
              </a:rPr>
              <a:t>/ 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いのりの</a:t>
            </a:r>
            <a:r>
              <a:rPr lang="ja-JP" altLang="en-US" sz="2800" dirty="0" err="1">
                <a:solidFill>
                  <a:srgbClr val="FF0000"/>
                </a:solidFill>
                <a:latin typeface="+mn-ea"/>
              </a:rPr>
              <a:t>て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ちょう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2800" dirty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よんで　いのろう</a:t>
            </a:r>
            <a:endParaRPr lang="ko-KR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179512" y="4797152"/>
            <a:ext cx="6048672" cy="1224136"/>
          </a:xfrm>
          <a:prstGeom prst="wedgeEllipseCallout">
            <a:avLst>
              <a:gd name="adj1" fmla="val 48021"/>
              <a:gd name="adj2" fmla="val -44720"/>
            </a:avLst>
          </a:prstGeom>
          <a:solidFill>
            <a:srgbClr val="AFEAF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かくしんと　へいあんが　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くる　ときまで　いのろう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05874" y="456888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わたしの　もんだ</a:t>
            </a:r>
            <a:r>
              <a:rPr lang="ja-JP" altLang="en-US" sz="3200" dirty="0" err="1">
                <a:solidFill>
                  <a:srgbClr val="0000FF"/>
                </a:solidFill>
                <a:latin typeface="+mn-ea"/>
              </a:rPr>
              <a:t>いを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おいて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　　　　　　</a:t>
            </a: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 </a:t>
            </a:r>
            <a:r>
              <a:rPr lang="ja-JP" altLang="en-US" sz="3200" dirty="0">
                <a:solidFill>
                  <a:srgbClr val="FF0000"/>
                </a:solidFill>
                <a:latin typeface="+mn-ea"/>
              </a:rPr>
              <a:t>しゅうちゅういのり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を　はじめよう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7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718726"/>
            <a:ext cx="5121533" cy="40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75718" y="476672"/>
            <a:ext cx="8416618" cy="10557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いのれないほど　あれはてて　しまった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ぶぶんを　いやされよう</a:t>
            </a: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 </a:t>
            </a:r>
          </a:p>
        </p:txBody>
      </p:sp>
      <p:sp>
        <p:nvSpPr>
          <p:cNvPr id="3" name="구름 모양 설명선 2"/>
          <p:cNvSpPr/>
          <p:nvPr/>
        </p:nvSpPr>
        <p:spPr>
          <a:xfrm>
            <a:off x="375718" y="3428999"/>
            <a:ext cx="2701535" cy="1312831"/>
          </a:xfrm>
          <a:prstGeom prst="cloudCallout">
            <a:avLst>
              <a:gd name="adj1" fmla="val 59310"/>
              <a:gd name="adj2" fmla="val 52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ゲーム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2" name="구름 모양 설명선 11"/>
          <p:cNvSpPr/>
          <p:nvPr/>
        </p:nvSpPr>
        <p:spPr>
          <a:xfrm>
            <a:off x="1584937" y="1614990"/>
            <a:ext cx="2701535" cy="1312831"/>
          </a:xfrm>
          <a:prstGeom prst="cloudCallout">
            <a:avLst>
              <a:gd name="adj1" fmla="val 59310"/>
              <a:gd name="adj2" fmla="val 528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テレビ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3" name="구름 모양 설명선 12"/>
          <p:cNvSpPr/>
          <p:nvPr/>
        </p:nvSpPr>
        <p:spPr>
          <a:xfrm>
            <a:off x="4773885" y="1414808"/>
            <a:ext cx="3254499" cy="1312831"/>
          </a:xfrm>
          <a:prstGeom prst="cloudCallout">
            <a:avLst>
              <a:gd name="adj1" fmla="val 35458"/>
              <a:gd name="adj2" fmla="val 7740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げいのうじん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4" name="구름 모양 설명선 13"/>
          <p:cNvSpPr/>
          <p:nvPr/>
        </p:nvSpPr>
        <p:spPr>
          <a:xfrm>
            <a:off x="1403648" y="5085184"/>
            <a:ext cx="2701535" cy="1312831"/>
          </a:xfrm>
          <a:prstGeom prst="cloudCallout">
            <a:avLst>
              <a:gd name="adj1" fmla="val 76494"/>
              <a:gd name="adj2" fmla="val -5965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むきりょく</a:t>
            </a:r>
            <a:endParaRPr lang="ko-KR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18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5534"/>
            <a:ext cx="8228976" cy="59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32063" y="509116"/>
            <a:ext cx="8415166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じいのりが　なりたつ　ときまで　つづけよう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r>
              <a:rPr lang="ko-KR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6" name="타원형 설명선 5"/>
          <p:cNvSpPr/>
          <p:nvPr/>
        </p:nvSpPr>
        <p:spPr>
          <a:xfrm>
            <a:off x="332060" y="1412776"/>
            <a:ext cx="6472187" cy="1152128"/>
          </a:xfrm>
          <a:prstGeom prst="wedgeEllipseCallout">
            <a:avLst>
              <a:gd name="adj1" fmla="val 34081"/>
              <a:gd name="adj2" fmla="val 84406"/>
            </a:avLst>
          </a:prstGeom>
          <a:solidFill>
            <a:srgbClr val="AFEA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　じょうじゅを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たいけんするように　なります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332061" y="3055268"/>
            <a:ext cx="6112147" cy="1368152"/>
          </a:xfrm>
          <a:prstGeom prst="wedgeEllipseCallout">
            <a:avLst>
              <a:gd name="adj1" fmla="val 50784"/>
              <a:gd name="adj2" fmla="val 57982"/>
            </a:avLst>
          </a:prstGeom>
          <a:solidFill>
            <a:srgbClr val="AFEA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こころに　ちからが　あたえられ　みらいが　みえます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332062" y="4941168"/>
            <a:ext cx="5896121" cy="1368152"/>
          </a:xfrm>
          <a:prstGeom prst="wedgeEllipseCallout">
            <a:avLst>
              <a:gd name="adj1" fmla="val 48021"/>
              <a:gd name="adj2" fmla="val -44720"/>
            </a:avLst>
          </a:prstGeom>
          <a:solidFill>
            <a:srgbClr val="AFEAF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あれはてた　</a:t>
            </a:r>
            <a:r>
              <a:rPr lang="ja-JP" altLang="en-US" sz="2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うたいと　むのうが　いやされます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40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79512" y="509116"/>
            <a:ext cx="8712967" cy="1119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あれはてた　ぶぶんを　いやされる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　いのりを　はじめましょう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01" y="3954000"/>
            <a:ext cx="2490690" cy="263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하트 9"/>
          <p:cNvSpPr/>
          <p:nvPr/>
        </p:nvSpPr>
        <p:spPr>
          <a:xfrm>
            <a:off x="2919203" y="1685081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しあわせ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529288" y="4010281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하트 12"/>
          <p:cNvSpPr/>
          <p:nvPr/>
        </p:nvSpPr>
        <p:spPr>
          <a:xfrm>
            <a:off x="5799523" y="3457204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あじわい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08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97257"/>
            <a:ext cx="7273731" cy="5113357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5800" y="373121"/>
            <a:ext cx="8415166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fontAlgn="base"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パウロは　いのる　たびに　テサロニケ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きょうかいの　しんとたちを　おぼえました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 </a:t>
            </a:r>
          </a:p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ko-KR" sz="32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en-US" altLang="ja-JP" sz="3200" dirty="0" smtClean="0">
                <a:solidFill>
                  <a:srgbClr val="0000FF"/>
                </a:solidFill>
                <a:latin typeface="+mn-ea"/>
              </a:rPr>
              <a:t>I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テサロニケ</a:t>
            </a:r>
            <a:r>
              <a:rPr lang="en-US" altLang="ko-KR" sz="3200" dirty="0" smtClean="0">
                <a:solidFill>
                  <a:srgbClr val="0000FF"/>
                </a:solidFill>
                <a:latin typeface="+mn-ea"/>
              </a:rPr>
              <a:t>1:2~3)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1259632" y="2105679"/>
            <a:ext cx="5575193" cy="963281"/>
          </a:xfrm>
          <a:prstGeom prst="wedgeEllipseCallout">
            <a:avLst>
              <a:gd name="adj1" fmla="val 26735"/>
              <a:gd name="adj2" fmla="val -90082"/>
            </a:avLst>
          </a:prstGeom>
          <a:solidFill>
            <a:srgbClr val="CCFFCC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りゆうは　なんでしょうか</a:t>
            </a:r>
            <a:endParaRPr lang="en-US" altLang="ko-KR" sz="28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하트 14"/>
          <p:cNvSpPr/>
          <p:nvPr/>
        </p:nvSpPr>
        <p:spPr>
          <a:xfrm>
            <a:off x="251520" y="3429000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しんこうの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はたらき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하트 15"/>
          <p:cNvSpPr/>
          <p:nvPr/>
        </p:nvSpPr>
        <p:spPr>
          <a:xfrm>
            <a:off x="3117061" y="4496603"/>
            <a:ext cx="2880320" cy="2037168"/>
          </a:xfrm>
          <a:prstGeom prst="heart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あいの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ろうく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7" name="하트 16"/>
          <p:cNvSpPr/>
          <p:nvPr/>
        </p:nvSpPr>
        <p:spPr>
          <a:xfrm>
            <a:off x="5812578" y="3460297"/>
            <a:ext cx="2880320" cy="2037168"/>
          </a:xfrm>
          <a:prstGeom prst="heart">
            <a:avLst/>
          </a:prstGeom>
          <a:solidFill>
            <a:srgbClr val="AFEA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のぞみの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にんたい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46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9" y="1570262"/>
            <a:ext cx="7164288" cy="5036420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32063" y="509116"/>
            <a:ext cx="8415166" cy="759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　ほうほうに　ついて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フォーラムしましょう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330147" y="1844825"/>
            <a:ext cx="6330085" cy="1080120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CCFFCC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ちょくせつ　でんどうした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けいけんは　ありますか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2123728" y="5085184"/>
            <a:ext cx="6319787" cy="1309502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ふだん　でんどうの　ために　じゅんびを　していることは　ありますか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1484675" y="3284984"/>
            <a:ext cx="6236670" cy="1309502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FFE7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でんどうたいし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ょしゃを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きめて　いのった　ことは　ありますか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3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2743</TotalTime>
  <Words>130</Words>
  <Application>Microsoft Office PowerPoint</Application>
  <PresentationFormat>画面に合わせる (4:3)</PresentationFormat>
  <Paragraphs>87</Paragraphs>
  <Slides>12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굴림</vt:lpstr>
      <vt:lpstr>HY견고딕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しょうにんの　ほうほう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325</cp:revision>
  <dcterms:created xsi:type="dcterms:W3CDTF">2017-08-25T05:53:34Z</dcterms:created>
  <dcterms:modified xsi:type="dcterms:W3CDTF">2018-07-13T23:13:36Z</dcterms:modified>
</cp:coreProperties>
</file>