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30" r:id="rId3"/>
    <p:sldId id="331" r:id="rId4"/>
    <p:sldId id="332" r:id="rId5"/>
    <p:sldId id="333" r:id="rId6"/>
    <p:sldId id="306" r:id="rId7"/>
    <p:sldId id="329" r:id="rId8"/>
    <p:sldId id="324" r:id="rId9"/>
    <p:sldId id="325" r:id="rId10"/>
    <p:sldId id="326" r:id="rId11"/>
    <p:sldId id="327" r:id="rId12"/>
    <p:sldId id="317" r:id="rId13"/>
    <p:sldId id="328" r:id="rId14"/>
    <p:sldId id="319" r:id="rId15"/>
    <p:sldId id="320" r:id="rId16"/>
    <p:sldId id="334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D03B"/>
    <a:srgbClr val="FF9900"/>
    <a:srgbClr val="FF99FF"/>
    <a:srgbClr val="EEB500"/>
    <a:srgbClr val="FF66FF"/>
    <a:srgbClr val="30F835"/>
    <a:srgbClr val="0000FF"/>
    <a:srgbClr val="009A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90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2018-02-09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霊的サミットは礼拝とみことば、祈りを通して、霊的な力を得る者。</a:t>
            </a:r>
          </a:p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技能サミットは神様の力で勉強</a:t>
            </a:r>
            <a:r>
              <a:rPr lang="en-US" altLang="ja-JP" sz="2200" dirty="0" smtClean="0">
                <a:latin typeface="Lucida Grande" charset="0"/>
                <a:ea typeface="굴림" charset="-127"/>
                <a:sym typeface="Lucida Grande" charset="0"/>
              </a:rPr>
              <a:t>,</a:t>
            </a:r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タラントに実が現れる者</a:t>
            </a:r>
          </a:p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文化サミットは現場のエリートとして文化の流れを変える世界福音化の主役</a:t>
            </a:r>
            <a:endParaRPr lang="en-US" altLang="ko-KR" sz="2200" dirty="0" smtClean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69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816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856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レムナントのときの小さな持続は未来の大きな答えを左右します</a:t>
            </a:r>
            <a:r>
              <a:rPr lang="ko-KR" altLang="en-US" sz="2200" dirty="0" smtClean="0">
                <a:latin typeface="Lucida Grande" charset="0"/>
                <a:ea typeface="굴림" charset="-127"/>
                <a:sym typeface="Lucida Grande" charset="0"/>
              </a:rPr>
              <a:t> 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516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レムナントのときの小さな持続は未来の大きな答えを左右します</a:t>
            </a:r>
            <a:r>
              <a:rPr lang="ko-KR" altLang="en-US" sz="2200" dirty="0" smtClean="0">
                <a:latin typeface="Lucida Grande" charset="0"/>
                <a:ea typeface="굴림" charset="-127"/>
                <a:sym typeface="Lucida Grande" charset="0"/>
              </a:rPr>
              <a:t> 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467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霊的な力を受けながら勉強をすれば、未来が見えます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7198-D9B3-488F-A095-8D46CBE8EDAA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6272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レムナントのときの小さな持続は未来の大きな答えを左右します</a:t>
            </a:r>
            <a:r>
              <a:rPr lang="ko-KR" altLang="en-US" sz="2200" dirty="0" smtClean="0">
                <a:latin typeface="Lucida Grande" charset="0"/>
                <a:ea typeface="굴림" charset="-127"/>
                <a:sym typeface="Lucida Grande" charset="0"/>
              </a:rPr>
              <a:t> 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77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dirty="0" smtClean="0">
                <a:latin typeface="Helvetica" charset="0"/>
                <a:ea typeface="굴림" charset="-127"/>
                <a:sym typeface="Helvetica" charset="0"/>
              </a:rPr>
              <a:t>伝道をしていて、うまくいかなくても、落胆する必要はありません。</a:t>
            </a:r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95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土の器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721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土の器は、弱くて、割れやすいです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553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金が入っていれば、金の器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369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お金が入っていれば、お金の器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292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048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2018-02-09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2018-02-09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2018-02-09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2018-02-09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psf\HDD\&#54617;&#50896;&#48373;&#51020;&#54868;%20&#51089;&#50629;\08&#50900;%20&#54617;&#50896;&#48373;&#51020;&#54868;\&#49457;&#44221;&#44396;&#51208;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650494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352928" cy="108012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ja-JP" altLang="en-US" sz="4000" dirty="0" smtClean="0">
                <a:latin typeface="+mn-ea"/>
                <a:ea typeface="+mn-ea"/>
              </a:rPr>
              <a:t>サミットのアイデンティティ</a:t>
            </a:r>
            <a:r>
              <a:rPr lang="en-US" altLang="ko-KR" sz="4000" dirty="0" smtClean="0">
                <a:latin typeface="+mn-ea"/>
                <a:ea typeface="+mn-ea"/>
              </a:rPr>
              <a:t/>
            </a:r>
            <a:br>
              <a:rPr lang="en-US" altLang="ko-KR" sz="4000" dirty="0" smtClean="0">
                <a:latin typeface="+mn-ea"/>
                <a:ea typeface="+mn-ea"/>
              </a:rPr>
            </a:br>
            <a:r>
              <a:rPr lang="en-US" altLang="ko-KR" sz="4000" dirty="0" smtClean="0">
                <a:latin typeface="+mn-ea"/>
                <a:ea typeface="+mn-ea"/>
              </a:rPr>
              <a:t>– </a:t>
            </a:r>
            <a:r>
              <a:rPr lang="ja-JP" altLang="en-US" sz="4000" dirty="0" err="1" smtClean="0">
                <a:latin typeface="+mn-ea"/>
                <a:ea typeface="+mn-ea"/>
              </a:rPr>
              <a:t>つちのうつわに</a:t>
            </a:r>
            <a:r>
              <a:rPr lang="ja-JP" altLang="en-US" sz="4000" dirty="0" smtClean="0">
                <a:latin typeface="+mn-ea"/>
                <a:ea typeface="+mn-ea"/>
              </a:rPr>
              <a:t>　はいった　たから</a:t>
            </a:r>
            <a:endParaRPr lang="ko-KR" altLang="en-US" sz="4000" dirty="0"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843808" y="1844824"/>
            <a:ext cx="3456384" cy="64807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altLang="ja-JP" sz="3600" dirty="0" smtClean="0">
                <a:solidFill>
                  <a:schemeClr val="tx2"/>
                </a:solidFill>
                <a:latin typeface="+mn-ea"/>
              </a:rPr>
              <a:t>Ⅱ</a:t>
            </a:r>
            <a:r>
              <a:rPr lang="ja-JP" altLang="en-US" sz="3600" dirty="0" smtClean="0">
                <a:solidFill>
                  <a:schemeClr val="tx2"/>
                </a:solidFill>
                <a:latin typeface="+mn-ea"/>
              </a:rPr>
              <a:t>コリント</a:t>
            </a:r>
            <a:r>
              <a:rPr lang="en-US" altLang="ko-KR" sz="36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4:1-15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195" y="3438128"/>
            <a:ext cx="4759523" cy="281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액자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609456" y="476672"/>
            <a:ext cx="7850975" cy="3466671"/>
            <a:chOff x="0" y="0"/>
            <a:chExt cx="7224" cy="2464"/>
          </a:xfrm>
        </p:grpSpPr>
        <p:pic>
          <p:nvPicPr>
            <p:cNvPr id="5" name="Picture 2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" y="0"/>
              <a:ext cx="6408" cy="1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8"/>
              <a:ext cx="6408" cy="1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" y="528"/>
              <a:ext cx="6408" cy="1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528"/>
              <a:ext cx="6408" cy="1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923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195" y="3438128"/>
            <a:ext cx="4759523" cy="281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액자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66" y="760787"/>
            <a:ext cx="5426380" cy="357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5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3833" y="114212"/>
            <a:ext cx="9144000" cy="1346774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28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わたしたちは　よわい　つちのうつわの　</a:t>
            </a:r>
            <a:endParaRPr lang="en-US" altLang="ja-JP" sz="2800" spc="3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ようですが　さいこうの　たからを　もっています</a:t>
            </a:r>
            <a:endParaRPr lang="ko-KR" altLang="en-US" sz="28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85441"/>
            <a:ext cx="1944216" cy="414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84392"/>
            <a:ext cx="1606237" cy="346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타원형 설명선 2"/>
          <p:cNvSpPr/>
          <p:nvPr/>
        </p:nvSpPr>
        <p:spPr>
          <a:xfrm>
            <a:off x="2555776" y="1460987"/>
            <a:ext cx="5616624" cy="1391950"/>
          </a:xfrm>
          <a:prstGeom prst="wedgeEllipseCallout">
            <a:avLst>
              <a:gd name="adj1" fmla="val -13009"/>
              <a:gd name="adj2" fmla="val 91175"/>
            </a:avLst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さいこうの　たからは</a:t>
            </a:r>
            <a:endParaRPr lang="en-US" altLang="ja-JP" sz="32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なんでしょうか</a:t>
            </a:r>
            <a:endParaRPr lang="ko-KR" altLang="en-US" sz="3200" b="1" dirty="0">
              <a:solidFill>
                <a:schemeClr val="tx1"/>
              </a:solidFill>
              <a:latin typeface="ＭＳ Ｐゴシック" panose="020B0600070205080204" pitchFamily="50" charset="-128"/>
              <a:ea typeface="HY나무B" panose="02030600000101010101" pitchFamily="18" charset="-127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242" y="3771081"/>
            <a:ext cx="2065318" cy="206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59944"/>
            <a:ext cx="1705278" cy="170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31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801" y="2132855"/>
            <a:ext cx="3154913" cy="448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224561" y="2687756"/>
            <a:ext cx="8496944" cy="612068"/>
          </a:xfrm>
          <a:prstGeom prst="rect">
            <a:avLst/>
          </a:prstGeom>
          <a:solidFill>
            <a:srgbClr val="FFD0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はくがいされますが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みすてられません</a:t>
            </a:r>
            <a:r>
              <a:rPr lang="ko-KR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Ⅱ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コリント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4:9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3833" y="114212"/>
            <a:ext cx="9144000" cy="1346774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spc="3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2800" spc="3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わたしたちは　よわい　つちのうつわの　</a:t>
            </a:r>
            <a:endParaRPr lang="en-US" altLang="ja-JP" sz="2800" spc="3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spc="3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ようですが　さいこうの　たからを　もっています</a:t>
            </a:r>
            <a:endParaRPr lang="ko-KR" altLang="en-US" sz="28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801" y="3771081"/>
            <a:ext cx="2065318" cy="206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309" y="4351934"/>
            <a:ext cx="1705278" cy="170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251520" y="1520787"/>
            <a:ext cx="8352928" cy="9049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しほうはっぽう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　くるしめられますが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きゅうすることは　ありません</a:t>
            </a:r>
            <a:r>
              <a:rPr lang="ko-KR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Ⅱ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コリント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4:8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24561" y="3609020"/>
            <a:ext cx="8496944" cy="1044116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わたしたちは　よわいのですが　ちからは　かみさまが　あたえられます　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Ⅱ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コリント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en-US" altLang="ja-JP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: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961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" y="768221"/>
            <a:ext cx="9144000" cy="6504945"/>
          </a:xfrm>
          <a:prstGeom prst="rect">
            <a:avLst/>
          </a:prstGeom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43408" y="116632"/>
            <a:ext cx="9144000" cy="1336431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そとなる　ひとは　おとろえても</a:t>
            </a:r>
            <a:r>
              <a:rPr lang="ko-KR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3200" spc="3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うちなる　ひとは　ひび　あたらしくされます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구름 모양 설명선 9"/>
          <p:cNvSpPr/>
          <p:nvPr/>
        </p:nvSpPr>
        <p:spPr>
          <a:xfrm>
            <a:off x="179512" y="1621519"/>
            <a:ext cx="3287579" cy="1828760"/>
          </a:xfrm>
          <a:prstGeom prst="cloudCallout">
            <a:avLst>
              <a:gd name="adj1" fmla="val 47003"/>
              <a:gd name="adj2" fmla="val 7482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すこしの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あいだの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かんなん</a:t>
            </a:r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구름 모양 설명선 10"/>
          <p:cNvSpPr/>
          <p:nvPr/>
        </p:nvSpPr>
        <p:spPr>
          <a:xfrm>
            <a:off x="4211960" y="1419775"/>
            <a:ext cx="4608512" cy="2030504"/>
          </a:xfrm>
          <a:prstGeom prst="cloudCallout">
            <a:avLst>
              <a:gd name="adj1" fmla="val -45951"/>
              <a:gd name="adj2" fmla="val 82666"/>
            </a:avLst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えいえんの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えいこう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7" name="구름 모양 설명선 16"/>
          <p:cNvSpPr/>
          <p:nvPr/>
        </p:nvSpPr>
        <p:spPr>
          <a:xfrm>
            <a:off x="0" y="4797152"/>
            <a:ext cx="4067944" cy="1828760"/>
          </a:xfrm>
          <a:prstGeom prst="cloudCallout">
            <a:avLst>
              <a:gd name="adj1" fmla="val 58984"/>
              <a:gd name="adj2" fmla="val -5594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みえる　ことは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いちじてき</a:t>
            </a:r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구름 모양 설명선 17"/>
          <p:cNvSpPr/>
          <p:nvPr/>
        </p:nvSpPr>
        <p:spPr>
          <a:xfrm>
            <a:off x="4211960" y="4595408"/>
            <a:ext cx="5328592" cy="2030504"/>
          </a:xfrm>
          <a:prstGeom prst="cloudCallout">
            <a:avLst>
              <a:gd name="adj1" fmla="val -52972"/>
              <a:gd name="adj2" fmla="val -51048"/>
            </a:avLst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みえない　ことは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えいえん</a:t>
            </a:r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473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96694"/>
            <a:ext cx="3154913" cy="448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0" y="116632"/>
            <a:ext cx="9144000" cy="1152128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そとなる　ひとより　うちなる　ひとが　</a:t>
            </a:r>
            <a:endParaRPr lang="en-US" altLang="ja-JP" sz="3200" spc="3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じゅうようです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569" y="3763670"/>
            <a:ext cx="2065318" cy="206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64536"/>
            <a:ext cx="2065318" cy="206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모서리가 둥근 사각형 설명선 2"/>
          <p:cNvSpPr/>
          <p:nvPr/>
        </p:nvSpPr>
        <p:spPr>
          <a:xfrm>
            <a:off x="251520" y="1268760"/>
            <a:ext cx="3240360" cy="1728192"/>
          </a:xfrm>
          <a:prstGeom prst="wedgeRoundRectCallout">
            <a:avLst>
              <a:gd name="adj1" fmla="val 38230"/>
              <a:gd name="adj2" fmla="val 72733"/>
              <a:gd name="adj3" fmla="val 16667"/>
            </a:avLst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れいはいに</a:t>
            </a:r>
            <a:r>
              <a:rPr lang="ja-JP" altLang="en-US" sz="28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lang="en-US" altLang="ja-JP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しゅうちゅう　する</a:t>
            </a:r>
            <a:endParaRPr lang="en-US" altLang="ko-KR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ちから</a:t>
            </a:r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　ある？</a:t>
            </a:r>
            <a:endParaRPr lang="ko-KR" altLang="en-US" sz="2800" b="1" dirty="0">
              <a:solidFill>
                <a:schemeClr val="tx1"/>
              </a:solidFill>
              <a:latin typeface="ＭＳ Ｐゴシック" panose="020B0600070205080204" pitchFamily="50" charset="-128"/>
              <a:ea typeface="HY나무B" panose="02030600000101010101" pitchFamily="18" charset="-127"/>
            </a:endParaRPr>
          </a:p>
        </p:txBody>
      </p:sp>
      <p:sp>
        <p:nvSpPr>
          <p:cNvPr id="20" name="모서리가 둥근 사각형 설명선 19"/>
          <p:cNvSpPr/>
          <p:nvPr/>
        </p:nvSpPr>
        <p:spPr>
          <a:xfrm>
            <a:off x="5580112" y="1268760"/>
            <a:ext cx="3240360" cy="1728192"/>
          </a:xfrm>
          <a:prstGeom prst="wedgeRoundRectCallout">
            <a:avLst>
              <a:gd name="adj1" fmla="val -43388"/>
              <a:gd name="adj2" fmla="val 87385"/>
              <a:gd name="adj3" fmla="val 16667"/>
            </a:avLst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フォーラムに　</a:t>
            </a:r>
            <a:endParaRPr lang="en-US" altLang="ja-JP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しゅうちゅうする</a:t>
            </a:r>
            <a:endParaRPr lang="en-US" altLang="ko-KR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ちから</a:t>
            </a:r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　ある？</a:t>
            </a:r>
            <a:endParaRPr lang="ko-KR" altLang="en-US" sz="2800" b="1" dirty="0">
              <a:solidFill>
                <a:schemeClr val="tx1"/>
              </a:solidFill>
              <a:latin typeface="ＭＳ Ｐゴシック" panose="020B0600070205080204" pitchFamily="50" charset="-128"/>
              <a:ea typeface="HY나무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020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정오각형 2"/>
          <p:cNvSpPr/>
          <p:nvPr/>
        </p:nvSpPr>
        <p:spPr>
          <a:xfrm>
            <a:off x="579218" y="1771471"/>
            <a:ext cx="2376264" cy="1885850"/>
          </a:xfrm>
          <a:prstGeom prst="pentagon">
            <a:avLst/>
          </a:prstGeom>
          <a:solidFill>
            <a:srgbClr val="30F8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みことば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정오각형 18"/>
          <p:cNvSpPr/>
          <p:nvPr/>
        </p:nvSpPr>
        <p:spPr>
          <a:xfrm>
            <a:off x="681201" y="3789040"/>
            <a:ext cx="2263132" cy="1885850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いの</a:t>
            </a:r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り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정오각형 19"/>
          <p:cNvSpPr/>
          <p:nvPr/>
        </p:nvSpPr>
        <p:spPr>
          <a:xfrm>
            <a:off x="5880812" y="1788934"/>
            <a:ext cx="2592288" cy="1850924"/>
          </a:xfrm>
          <a:prstGeom prst="pentago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れいはい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정오각형 20"/>
          <p:cNvSpPr/>
          <p:nvPr/>
        </p:nvSpPr>
        <p:spPr>
          <a:xfrm>
            <a:off x="6168844" y="3789040"/>
            <a:ext cx="2016224" cy="1885850"/>
          </a:xfrm>
          <a:prstGeom prst="pentagon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じぞく</a:t>
            </a:r>
            <a:endParaRPr lang="en-US" altLang="ko-KR" sz="3200" dirty="0" smtClean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0" name="Picture 2" descr="\\psf\Home\Documents\학원복음화 작업\2013년 09월 학원복음화\5과\여자 렘넌트 겁에 질림 반대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242" y="2612347"/>
            <a:ext cx="2324140" cy="412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333" y="4662461"/>
            <a:ext cx="2560049" cy="256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모서리가 둥근 직사각형 8"/>
          <p:cNvSpPr/>
          <p:nvPr/>
        </p:nvSpPr>
        <p:spPr>
          <a:xfrm>
            <a:off x="395536" y="366990"/>
            <a:ext cx="8352928" cy="116185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れいてきな　ちからを　やしなう　</a:t>
            </a:r>
            <a:endParaRPr lang="en-US" altLang="ja-JP" sz="32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0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サミット</a:t>
            </a: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じかんを　もちましょう</a:t>
            </a:r>
            <a:endParaRPr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102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8263295" cy="5352604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95536" y="548680"/>
            <a:ext cx="828092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b="1" dirty="0" smtClean="0">
                <a:solidFill>
                  <a:schemeClr val="bg1"/>
                </a:solidFill>
                <a:latin typeface="+mn-ea"/>
              </a:rPr>
              <a:t>サミット</a:t>
            </a:r>
            <a:r>
              <a:rPr lang="ko-KR" altLang="en-US" sz="36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200" b="1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(summit)</a:t>
            </a:r>
            <a:r>
              <a:rPr lang="en-US" altLang="ko-KR" sz="32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やまの　ちょうじょう、てっぺん</a:t>
            </a:r>
            <a:endParaRPr lang="ko-KR" altLang="en-US" sz="32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4057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95536" y="548680"/>
            <a:ext cx="8280920" cy="9110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+mn-ea"/>
              </a:rPr>
              <a:t>まず　れいてきサミットに　なれば　</a:t>
            </a:r>
            <a:endParaRPr lang="en-US" altLang="ja-JP" sz="32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+mn-ea"/>
              </a:rPr>
              <a:t>ついて　くることが　あります</a:t>
            </a:r>
            <a:endParaRPr lang="ko-KR" altLang="en-US" sz="32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0" name="Picture 2" descr="\\psf\Home\Documents\학원복음화 작업\2013년 09월 학원복음화\5과\여자 렘넌트 겁에 질림 반대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140" y="3861048"/>
            <a:ext cx="1620241" cy="287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426032"/>
            <a:ext cx="1796478" cy="179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5004048" y="1724728"/>
            <a:ext cx="3672408" cy="6471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れいてきな　ちから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오른쪽 화살표 1"/>
          <p:cNvSpPr/>
          <p:nvPr/>
        </p:nvSpPr>
        <p:spPr>
          <a:xfrm>
            <a:off x="287524" y="1436244"/>
            <a:ext cx="4284476" cy="12241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れいてきサミット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271540" y="2660380"/>
            <a:ext cx="4284476" cy="122413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err="1" smtClean="0">
                <a:solidFill>
                  <a:schemeClr val="tx1"/>
                </a:solidFill>
                <a:latin typeface="+mn-ea"/>
              </a:rPr>
              <a:t>ぎのう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サミット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000026" y="2948864"/>
            <a:ext cx="3604422" cy="6471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べんきょう、タラント</a:t>
            </a:r>
            <a:endParaRPr lang="ko-KR" altLang="en-US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6" name="오른쪽 화살표 15"/>
          <p:cNvSpPr/>
          <p:nvPr/>
        </p:nvSpPr>
        <p:spPr>
          <a:xfrm>
            <a:off x="251520" y="3789040"/>
            <a:ext cx="4284476" cy="122413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ぶんかサミット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037686" y="4077524"/>
            <a:ext cx="3566762" cy="6471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err="1" smtClean="0">
                <a:solidFill>
                  <a:schemeClr val="tx1"/>
                </a:solidFill>
                <a:latin typeface="+mn-ea"/>
              </a:rPr>
              <a:t>せか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いふくいんか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4306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53" y="1398872"/>
            <a:ext cx="8263295" cy="5352604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95536" y="548680"/>
            <a:ext cx="828092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b="1" dirty="0" smtClean="0">
                <a:solidFill>
                  <a:schemeClr val="bg1"/>
                </a:solidFill>
                <a:latin typeface="+mn-ea"/>
              </a:rPr>
              <a:t>やまの　ちょうじょうに　たてば　すべてが　みえます</a:t>
            </a:r>
            <a:endParaRPr lang="ko-KR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271540" y="2660380"/>
            <a:ext cx="3436364" cy="122413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れいてきな　ちから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269930" y="3884516"/>
            <a:ext cx="3437973" cy="122413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べんきょう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타원형 설명선 9"/>
          <p:cNvSpPr/>
          <p:nvPr/>
        </p:nvSpPr>
        <p:spPr>
          <a:xfrm>
            <a:off x="3707903" y="2060848"/>
            <a:ext cx="4996245" cy="1832796"/>
          </a:xfrm>
          <a:prstGeom prst="wedgeEllipseCallout">
            <a:avLst>
              <a:gd name="adj1" fmla="val -45025"/>
              <a:gd name="adj2" fmla="val 53178"/>
            </a:avLst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みらいが　みえます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1122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정오각형 2"/>
          <p:cNvSpPr/>
          <p:nvPr/>
        </p:nvSpPr>
        <p:spPr>
          <a:xfrm>
            <a:off x="683568" y="1512386"/>
            <a:ext cx="2376264" cy="1885850"/>
          </a:xfrm>
          <a:prstGeom prst="pentagon">
            <a:avLst/>
          </a:prstGeom>
          <a:solidFill>
            <a:srgbClr val="30F8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みことば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정오각형 18"/>
          <p:cNvSpPr/>
          <p:nvPr/>
        </p:nvSpPr>
        <p:spPr>
          <a:xfrm>
            <a:off x="681201" y="3789040"/>
            <a:ext cx="2263132" cy="1885850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いの</a:t>
            </a:r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り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정오각형 19"/>
          <p:cNvSpPr/>
          <p:nvPr/>
        </p:nvSpPr>
        <p:spPr>
          <a:xfrm>
            <a:off x="5868144" y="1512386"/>
            <a:ext cx="2592288" cy="1850924"/>
          </a:xfrm>
          <a:prstGeom prst="pentago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れいはい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정오각형 20"/>
          <p:cNvSpPr/>
          <p:nvPr/>
        </p:nvSpPr>
        <p:spPr>
          <a:xfrm>
            <a:off x="6168844" y="3789040"/>
            <a:ext cx="2016224" cy="1885850"/>
          </a:xfrm>
          <a:prstGeom prst="pentagon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じぞく</a:t>
            </a:r>
            <a:endParaRPr lang="en-US" altLang="ko-KR" sz="32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95536" y="548680"/>
            <a:ext cx="8424936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bg1"/>
                </a:solidFill>
                <a:latin typeface="+mn-ea"/>
              </a:rPr>
              <a:t>れいてきな　ちからを　やしなう</a:t>
            </a:r>
            <a:r>
              <a:rPr lang="ko-KR" altLang="en-US" sz="3200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サミットのじかん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0" name="Picture 2" descr="\\psf\Home\Documents\학원복음화 작업\2013년 09월 학원복음화\5과\여자 렘넌트 겁에 질림 반대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242" y="2612347"/>
            <a:ext cx="2324140" cy="412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333" y="4662461"/>
            <a:ext cx="2560049" cy="256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71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58241"/>
            <a:ext cx="4193425" cy="286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79512" y="5445224"/>
            <a:ext cx="8648786" cy="792088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わたしたちが　つたえるのは　イエス・キリスト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en-US" altLang="ja-JP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Ⅱ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コリント</a:t>
            </a:r>
            <a:r>
              <a:rPr lang="en-US" altLang="ja-JP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:5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95220" y="4437112"/>
            <a:ext cx="8648786" cy="864096"/>
          </a:xfrm>
          <a:prstGeom prst="rect">
            <a:avLst/>
          </a:prstGeom>
          <a:solidFill>
            <a:srgbClr val="FFD0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サタンが　ふしんじゃ</a:t>
            </a:r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おもいを　くらませています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Ⅱ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コリント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4:4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95220" y="3407460"/>
            <a:ext cx="8648786" cy="801927"/>
          </a:xfrm>
          <a:prstGeom prst="rect">
            <a:avLst/>
          </a:prstGeom>
          <a:solidFill>
            <a:srgbClr val="FFD0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ふくいんに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おおいが　かかって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ほろびる　ひとびとが　います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Ⅱ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コリント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4:3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88324" y="2510898"/>
            <a:ext cx="8496944" cy="6120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かみのみことばを　まげない　ためです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Ⅱ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コリント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4:2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79512" y="1520788"/>
            <a:ext cx="8664494" cy="6120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わるだくみに　あゆまない　ためです</a:t>
            </a:r>
            <a:r>
              <a:rPr lang="ko-KR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Ⅱ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コリント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4:2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3833" y="114212"/>
            <a:ext cx="9144000" cy="1346774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rabicPeriod"/>
            </a:pP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</a:t>
            </a:r>
            <a:r>
              <a:rPr lang="ja-JP" altLang="en-US" sz="3200" spc="3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どうを</a:t>
            </a: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していて　</a:t>
            </a:r>
            <a:endParaRPr lang="en-US" altLang="ja-JP" sz="3200" spc="3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らくたんしては　なりません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159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883">
            <a:off x="-6213947" y="-1155278"/>
            <a:ext cx="17178487" cy="8937501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</p:pic>
      <p:sp>
        <p:nvSpPr>
          <p:cNvPr id="18435" name="AutoShape 3"/>
          <p:cNvSpPr>
            <a:spLocks/>
          </p:cNvSpPr>
          <p:nvPr/>
        </p:nvSpPr>
        <p:spPr bwMode="auto">
          <a:xfrm>
            <a:off x="415231" y="951012"/>
            <a:ext cx="8313539" cy="4955977"/>
          </a:xfrm>
          <a:prstGeom prst="roundRect">
            <a:avLst>
              <a:gd name="adj" fmla="val 8231"/>
            </a:avLst>
          </a:prstGeom>
          <a:solidFill>
            <a:srgbClr val="FFFFFF"/>
          </a:solidFill>
          <a:ln>
            <a:noFill/>
          </a:ln>
          <a:effectLst>
            <a:outerShdw blurRad="76200" dist="88899" dir="3660006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18436" name="AutoShape 4"/>
          <p:cNvSpPr>
            <a:spLocks/>
          </p:cNvSpPr>
          <p:nvPr/>
        </p:nvSpPr>
        <p:spPr bwMode="auto">
          <a:xfrm>
            <a:off x="669727" y="1192114"/>
            <a:ext cx="7795617" cy="4473773"/>
          </a:xfrm>
          <a:prstGeom prst="roundRect">
            <a:avLst>
              <a:gd name="adj" fmla="val 9120"/>
            </a:avLst>
          </a:prstGeom>
          <a:noFill/>
          <a:ln w="50800" cap="flat">
            <a:solidFill>
              <a:srgbClr val="800000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3059832" y="1151541"/>
            <a:ext cx="257121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3600" dirty="0" smtClean="0">
                <a:solidFill>
                  <a:srgbClr val="8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Ⅱ</a:t>
            </a:r>
            <a:r>
              <a:rPr lang="ja-JP" altLang="en-US" sz="3600" dirty="0" smtClean="0">
                <a:solidFill>
                  <a:srgbClr val="8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コリント</a:t>
            </a:r>
            <a:r>
              <a:rPr lang="ko-KR" altLang="en-US" sz="3600" dirty="0" smtClean="0">
                <a:solidFill>
                  <a:srgbClr val="8000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  <a:sym typeface="KT&amp;G 상상제목OTF B" charset="0"/>
              </a:rPr>
              <a:t> </a:t>
            </a:r>
            <a:r>
              <a:rPr lang="en-US" altLang="ko-KR" sz="3600" dirty="0" smtClean="0">
                <a:solidFill>
                  <a:srgbClr val="8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4:7</a:t>
            </a:r>
            <a:endParaRPr lang="en-US" altLang="ko-KR" sz="3600" dirty="0">
              <a:solidFill>
                <a:srgbClr val="8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</p:txBody>
      </p:sp>
      <p:pic>
        <p:nvPicPr>
          <p:cNvPr id="2" name="성경구절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1503675" y="-874603"/>
            <a:ext cx="428625" cy="428625"/>
          </a:xfrm>
          <a:prstGeom prst="rect">
            <a:avLst/>
          </a:prstGeom>
        </p:spPr>
      </p:pic>
      <p:sp>
        <p:nvSpPr>
          <p:cNvPr id="18438" name="Rectangle 6"/>
          <p:cNvSpPr>
            <a:spLocks/>
          </p:cNvSpPr>
          <p:nvPr/>
        </p:nvSpPr>
        <p:spPr bwMode="auto">
          <a:xfrm>
            <a:off x="1036119" y="1599833"/>
            <a:ext cx="7062831" cy="413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わたしたち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は、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このたか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ら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を、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pPr algn="ctr">
              <a:lnSpc>
                <a:spcPct val="120000"/>
              </a:lnSpc>
            </a:pPr>
            <a:r>
              <a:rPr lang="ja-JP" altLang="en-US" sz="32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つちのうつわの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　なかに　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pPr algn="ctr">
              <a:lnSpc>
                <a:spcPct val="120000"/>
              </a:lnSpc>
            </a:pP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いれて　いる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のです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。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pPr algn="ctr">
              <a:lnSpc>
                <a:spcPct val="120000"/>
              </a:lnSpc>
            </a:pP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それ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は、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この　はかりしれない　ちからが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pPr algn="ctr">
              <a:lnSpc>
                <a:spcPct val="120000"/>
              </a:lnSpc>
            </a:pP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かみのもので　あって、　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pPr algn="ctr">
              <a:lnSpc>
                <a:spcPct val="120000"/>
              </a:lnSpc>
            </a:pP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わたしたちから　でた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もの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で　ないことが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pPr algn="ctr">
              <a:lnSpc>
                <a:spcPct val="120000"/>
              </a:lnSpc>
            </a:pPr>
            <a:r>
              <a:rPr lang="ja-JP" altLang="en-US" sz="320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あきらかに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　される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ためです。</a:t>
            </a:r>
            <a:endParaRPr lang="en-US" altLang="ko-KR" sz="3200" dirty="0"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435" grpId="0" animBg="1"/>
      <p:bldP spid="18437" grpId="0"/>
      <p:bldP spid="184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541" y="2020342"/>
            <a:ext cx="4759523" cy="281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액자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3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액자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 rot="-402429">
            <a:off x="1582154" y="1784689"/>
            <a:ext cx="3050330" cy="3535503"/>
            <a:chOff x="0" y="0"/>
            <a:chExt cx="3331" cy="3024"/>
          </a:xfrm>
        </p:grpSpPr>
        <p:pic>
          <p:nvPicPr>
            <p:cNvPr id="5" name="Picture 1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96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2"/>
            <p:cNvSpPr>
              <a:spLocks/>
            </p:cNvSpPr>
            <p:nvPr/>
          </p:nvSpPr>
          <p:spPr bwMode="auto">
            <a:xfrm>
              <a:off x="2264" y="32"/>
              <a:ext cx="1067" cy="2856"/>
            </a:xfrm>
            <a:custGeom>
              <a:avLst/>
              <a:gdLst>
                <a:gd name="T0" fmla="*/ 8689 w 21471"/>
                <a:gd name="T1" fmla="*/ 1694 h 21600"/>
                <a:gd name="T2" fmla="*/ 4505 w 21471"/>
                <a:gd name="T3" fmla="*/ 4296 h 21600"/>
                <a:gd name="T4" fmla="*/ 7884 w 21471"/>
                <a:gd name="T5" fmla="*/ 4659 h 21600"/>
                <a:gd name="T6" fmla="*/ 5954 w 21471"/>
                <a:gd name="T7" fmla="*/ 5082 h 21600"/>
                <a:gd name="T8" fmla="*/ 7563 w 21471"/>
                <a:gd name="T9" fmla="*/ 5324 h 21600"/>
                <a:gd name="T10" fmla="*/ 2092 w 21471"/>
                <a:gd name="T11" fmla="*/ 7745 h 21600"/>
                <a:gd name="T12" fmla="*/ 6758 w 21471"/>
                <a:gd name="T13" fmla="*/ 7079 h 21600"/>
                <a:gd name="T14" fmla="*/ 6436 w 21471"/>
                <a:gd name="T15" fmla="*/ 8350 h 21600"/>
                <a:gd name="T16" fmla="*/ 0 w 21471"/>
                <a:gd name="T17" fmla="*/ 10165 h 21600"/>
                <a:gd name="T18" fmla="*/ 5954 w 21471"/>
                <a:gd name="T19" fmla="*/ 10709 h 21600"/>
                <a:gd name="T20" fmla="*/ 7080 w 21471"/>
                <a:gd name="T21" fmla="*/ 12161 h 21600"/>
                <a:gd name="T22" fmla="*/ 4345 w 21471"/>
                <a:gd name="T23" fmla="*/ 13553 h 21600"/>
                <a:gd name="T24" fmla="*/ 8206 w 21471"/>
                <a:gd name="T25" fmla="*/ 12827 h 21600"/>
                <a:gd name="T26" fmla="*/ 5793 w 21471"/>
                <a:gd name="T27" fmla="*/ 14158 h 21600"/>
                <a:gd name="T28" fmla="*/ 8206 w 21471"/>
                <a:gd name="T29" fmla="*/ 14461 h 21600"/>
                <a:gd name="T30" fmla="*/ 3540 w 21471"/>
                <a:gd name="T31" fmla="*/ 14703 h 21600"/>
                <a:gd name="T32" fmla="*/ 7080 w 21471"/>
                <a:gd name="T33" fmla="*/ 15187 h 21600"/>
                <a:gd name="T34" fmla="*/ 6115 w 21471"/>
                <a:gd name="T35" fmla="*/ 15671 h 21600"/>
                <a:gd name="T36" fmla="*/ 8689 w 21471"/>
                <a:gd name="T37" fmla="*/ 16457 h 21600"/>
                <a:gd name="T38" fmla="*/ 6275 w 21471"/>
                <a:gd name="T39" fmla="*/ 18514 h 21600"/>
                <a:gd name="T40" fmla="*/ 8206 w 21471"/>
                <a:gd name="T41" fmla="*/ 19422 h 21600"/>
                <a:gd name="T42" fmla="*/ 6919 w 21471"/>
                <a:gd name="T43" fmla="*/ 20269 h 21600"/>
                <a:gd name="T44" fmla="*/ 7080 w 21471"/>
                <a:gd name="T45" fmla="*/ 21600 h 21600"/>
                <a:gd name="T46" fmla="*/ 21240 w 21471"/>
                <a:gd name="T47" fmla="*/ 19543 h 21600"/>
                <a:gd name="T48" fmla="*/ 21401 w 21471"/>
                <a:gd name="T49" fmla="*/ 7382 h 21600"/>
                <a:gd name="T50" fmla="*/ 19631 w 21471"/>
                <a:gd name="T51" fmla="*/ 0 h 21600"/>
                <a:gd name="T52" fmla="*/ 10781 w 21471"/>
                <a:gd name="T53" fmla="*/ 242 h 21600"/>
                <a:gd name="T54" fmla="*/ 8689 w 21471"/>
                <a:gd name="T55" fmla="*/ 1694 h 21600"/>
                <a:gd name="T56" fmla="*/ 8689 w 21471"/>
                <a:gd name="T57" fmla="*/ 169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471" h="21600">
                  <a:moveTo>
                    <a:pt x="8689" y="1694"/>
                  </a:moveTo>
                  <a:lnTo>
                    <a:pt x="4505" y="4296"/>
                  </a:lnTo>
                  <a:lnTo>
                    <a:pt x="7884" y="4659"/>
                  </a:lnTo>
                  <a:lnTo>
                    <a:pt x="5954" y="5082"/>
                  </a:lnTo>
                  <a:lnTo>
                    <a:pt x="7563" y="5324"/>
                  </a:lnTo>
                  <a:lnTo>
                    <a:pt x="2092" y="7745"/>
                  </a:lnTo>
                  <a:lnTo>
                    <a:pt x="6758" y="7079"/>
                  </a:lnTo>
                  <a:lnTo>
                    <a:pt x="6436" y="8350"/>
                  </a:lnTo>
                  <a:lnTo>
                    <a:pt x="0" y="10165"/>
                  </a:lnTo>
                  <a:lnTo>
                    <a:pt x="5954" y="10709"/>
                  </a:lnTo>
                  <a:lnTo>
                    <a:pt x="7080" y="12161"/>
                  </a:lnTo>
                  <a:lnTo>
                    <a:pt x="4345" y="13553"/>
                  </a:lnTo>
                  <a:lnTo>
                    <a:pt x="8206" y="12827"/>
                  </a:lnTo>
                  <a:lnTo>
                    <a:pt x="5793" y="14158"/>
                  </a:lnTo>
                  <a:lnTo>
                    <a:pt x="8206" y="14461"/>
                  </a:lnTo>
                  <a:lnTo>
                    <a:pt x="3540" y="14703"/>
                  </a:lnTo>
                  <a:lnTo>
                    <a:pt x="7080" y="15187"/>
                  </a:lnTo>
                  <a:lnTo>
                    <a:pt x="6115" y="15671"/>
                  </a:lnTo>
                  <a:lnTo>
                    <a:pt x="8689" y="16457"/>
                  </a:lnTo>
                  <a:lnTo>
                    <a:pt x="6275" y="18514"/>
                  </a:lnTo>
                  <a:lnTo>
                    <a:pt x="8206" y="19422"/>
                  </a:lnTo>
                  <a:lnTo>
                    <a:pt x="6919" y="20269"/>
                  </a:lnTo>
                  <a:lnTo>
                    <a:pt x="7080" y="21600"/>
                  </a:lnTo>
                  <a:cubicBezTo>
                    <a:pt x="7080" y="21600"/>
                    <a:pt x="21159" y="19756"/>
                    <a:pt x="21240" y="19543"/>
                  </a:cubicBezTo>
                  <a:cubicBezTo>
                    <a:pt x="21321" y="19330"/>
                    <a:pt x="21600" y="8876"/>
                    <a:pt x="21401" y="7382"/>
                  </a:cubicBezTo>
                  <a:cubicBezTo>
                    <a:pt x="21202" y="5887"/>
                    <a:pt x="19631" y="0"/>
                    <a:pt x="19631" y="0"/>
                  </a:cubicBezTo>
                  <a:lnTo>
                    <a:pt x="10781" y="242"/>
                  </a:lnTo>
                  <a:lnTo>
                    <a:pt x="8689" y="1694"/>
                  </a:lnTo>
                  <a:close/>
                  <a:moveTo>
                    <a:pt x="8689" y="1694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 rot="823033">
            <a:off x="4701330" y="1810555"/>
            <a:ext cx="3411921" cy="3713731"/>
            <a:chOff x="0" y="0"/>
            <a:chExt cx="3328" cy="3024"/>
          </a:xfrm>
          <a:solidFill>
            <a:schemeClr val="bg1"/>
          </a:solidFill>
        </p:grpSpPr>
        <p:pic>
          <p:nvPicPr>
            <p:cNvPr id="8" name="Picture 4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" y="0"/>
              <a:ext cx="2696" cy="30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Freeform 5"/>
            <p:cNvSpPr>
              <a:spLocks/>
            </p:cNvSpPr>
            <p:nvPr/>
          </p:nvSpPr>
          <p:spPr bwMode="auto">
            <a:xfrm rot="10800000">
              <a:off x="0" y="72"/>
              <a:ext cx="1067" cy="2856"/>
            </a:xfrm>
            <a:custGeom>
              <a:avLst/>
              <a:gdLst>
                <a:gd name="T0" fmla="*/ 8689 w 21471"/>
                <a:gd name="T1" fmla="*/ 1694 h 21600"/>
                <a:gd name="T2" fmla="*/ 4505 w 21471"/>
                <a:gd name="T3" fmla="*/ 4296 h 21600"/>
                <a:gd name="T4" fmla="*/ 7884 w 21471"/>
                <a:gd name="T5" fmla="*/ 4659 h 21600"/>
                <a:gd name="T6" fmla="*/ 5954 w 21471"/>
                <a:gd name="T7" fmla="*/ 5082 h 21600"/>
                <a:gd name="T8" fmla="*/ 7563 w 21471"/>
                <a:gd name="T9" fmla="*/ 5324 h 21600"/>
                <a:gd name="T10" fmla="*/ 2092 w 21471"/>
                <a:gd name="T11" fmla="*/ 7745 h 21600"/>
                <a:gd name="T12" fmla="*/ 6758 w 21471"/>
                <a:gd name="T13" fmla="*/ 7079 h 21600"/>
                <a:gd name="T14" fmla="*/ 6436 w 21471"/>
                <a:gd name="T15" fmla="*/ 8350 h 21600"/>
                <a:gd name="T16" fmla="*/ 0 w 21471"/>
                <a:gd name="T17" fmla="*/ 10165 h 21600"/>
                <a:gd name="T18" fmla="*/ 5954 w 21471"/>
                <a:gd name="T19" fmla="*/ 10709 h 21600"/>
                <a:gd name="T20" fmla="*/ 7080 w 21471"/>
                <a:gd name="T21" fmla="*/ 12161 h 21600"/>
                <a:gd name="T22" fmla="*/ 4345 w 21471"/>
                <a:gd name="T23" fmla="*/ 13553 h 21600"/>
                <a:gd name="T24" fmla="*/ 8206 w 21471"/>
                <a:gd name="T25" fmla="*/ 12827 h 21600"/>
                <a:gd name="T26" fmla="*/ 5793 w 21471"/>
                <a:gd name="T27" fmla="*/ 14158 h 21600"/>
                <a:gd name="T28" fmla="*/ 8206 w 21471"/>
                <a:gd name="T29" fmla="*/ 14461 h 21600"/>
                <a:gd name="T30" fmla="*/ 3540 w 21471"/>
                <a:gd name="T31" fmla="*/ 14703 h 21600"/>
                <a:gd name="T32" fmla="*/ 7080 w 21471"/>
                <a:gd name="T33" fmla="*/ 15187 h 21600"/>
                <a:gd name="T34" fmla="*/ 6115 w 21471"/>
                <a:gd name="T35" fmla="*/ 15671 h 21600"/>
                <a:gd name="T36" fmla="*/ 8689 w 21471"/>
                <a:gd name="T37" fmla="*/ 16457 h 21600"/>
                <a:gd name="T38" fmla="*/ 6275 w 21471"/>
                <a:gd name="T39" fmla="*/ 18514 h 21600"/>
                <a:gd name="T40" fmla="*/ 8206 w 21471"/>
                <a:gd name="T41" fmla="*/ 19422 h 21600"/>
                <a:gd name="T42" fmla="*/ 6919 w 21471"/>
                <a:gd name="T43" fmla="*/ 20269 h 21600"/>
                <a:gd name="T44" fmla="*/ 7080 w 21471"/>
                <a:gd name="T45" fmla="*/ 21600 h 21600"/>
                <a:gd name="T46" fmla="*/ 21240 w 21471"/>
                <a:gd name="T47" fmla="*/ 19543 h 21600"/>
                <a:gd name="T48" fmla="*/ 21401 w 21471"/>
                <a:gd name="T49" fmla="*/ 7382 h 21600"/>
                <a:gd name="T50" fmla="*/ 19631 w 21471"/>
                <a:gd name="T51" fmla="*/ 0 h 21600"/>
                <a:gd name="T52" fmla="*/ 10781 w 21471"/>
                <a:gd name="T53" fmla="*/ 242 h 21600"/>
                <a:gd name="T54" fmla="*/ 8689 w 21471"/>
                <a:gd name="T55" fmla="*/ 1694 h 21600"/>
                <a:gd name="T56" fmla="*/ 8689 w 21471"/>
                <a:gd name="T57" fmla="*/ 169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471" h="21600">
                  <a:moveTo>
                    <a:pt x="8689" y="1694"/>
                  </a:moveTo>
                  <a:lnTo>
                    <a:pt x="4505" y="4296"/>
                  </a:lnTo>
                  <a:lnTo>
                    <a:pt x="7884" y="4659"/>
                  </a:lnTo>
                  <a:lnTo>
                    <a:pt x="5954" y="5082"/>
                  </a:lnTo>
                  <a:lnTo>
                    <a:pt x="7563" y="5324"/>
                  </a:lnTo>
                  <a:lnTo>
                    <a:pt x="2092" y="7745"/>
                  </a:lnTo>
                  <a:lnTo>
                    <a:pt x="6758" y="7079"/>
                  </a:lnTo>
                  <a:lnTo>
                    <a:pt x="6436" y="8350"/>
                  </a:lnTo>
                  <a:lnTo>
                    <a:pt x="0" y="10165"/>
                  </a:lnTo>
                  <a:lnTo>
                    <a:pt x="5954" y="10709"/>
                  </a:lnTo>
                  <a:lnTo>
                    <a:pt x="7080" y="12161"/>
                  </a:lnTo>
                  <a:lnTo>
                    <a:pt x="4345" y="13553"/>
                  </a:lnTo>
                  <a:lnTo>
                    <a:pt x="8206" y="12827"/>
                  </a:lnTo>
                  <a:lnTo>
                    <a:pt x="5793" y="14158"/>
                  </a:lnTo>
                  <a:lnTo>
                    <a:pt x="8206" y="14461"/>
                  </a:lnTo>
                  <a:lnTo>
                    <a:pt x="3540" y="14703"/>
                  </a:lnTo>
                  <a:lnTo>
                    <a:pt x="7080" y="15187"/>
                  </a:lnTo>
                  <a:lnTo>
                    <a:pt x="6115" y="15671"/>
                  </a:lnTo>
                  <a:lnTo>
                    <a:pt x="8689" y="16457"/>
                  </a:lnTo>
                  <a:lnTo>
                    <a:pt x="6275" y="18514"/>
                  </a:lnTo>
                  <a:lnTo>
                    <a:pt x="8206" y="19422"/>
                  </a:lnTo>
                  <a:lnTo>
                    <a:pt x="6919" y="20269"/>
                  </a:lnTo>
                  <a:lnTo>
                    <a:pt x="7080" y="21600"/>
                  </a:lnTo>
                  <a:cubicBezTo>
                    <a:pt x="7080" y="21600"/>
                    <a:pt x="21159" y="19756"/>
                    <a:pt x="21240" y="19543"/>
                  </a:cubicBezTo>
                  <a:cubicBezTo>
                    <a:pt x="21321" y="19330"/>
                    <a:pt x="21600" y="8876"/>
                    <a:pt x="21401" y="7382"/>
                  </a:cubicBezTo>
                  <a:cubicBezTo>
                    <a:pt x="21202" y="5887"/>
                    <a:pt x="19631" y="0"/>
                    <a:pt x="19631" y="0"/>
                  </a:cubicBezTo>
                  <a:lnTo>
                    <a:pt x="10781" y="242"/>
                  </a:lnTo>
                  <a:lnTo>
                    <a:pt x="8689" y="1694"/>
                  </a:lnTo>
                  <a:close/>
                  <a:moveTo>
                    <a:pt x="8689" y="1694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496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1566</TotalTime>
  <Words>261</Words>
  <Application>Microsoft Office PowerPoint</Application>
  <PresentationFormat>画面に合わせる (4:3)</PresentationFormat>
  <Paragraphs>85</Paragraphs>
  <Slides>16</Slides>
  <Notes>13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6" baseType="lpstr">
      <vt:lpstr>굴림</vt:lpstr>
      <vt:lpstr>HY견고딕</vt:lpstr>
      <vt:lpstr>HY나무B</vt:lpstr>
      <vt:lpstr>KT&amp;G 상상제목OTF B</vt:lpstr>
      <vt:lpstr>Lucida Grande</vt:lpstr>
      <vt:lpstr>맑은 고딕</vt:lpstr>
      <vt:lpstr>ＭＳ Ｐゴシック</vt:lpstr>
      <vt:lpstr>Arial</vt:lpstr>
      <vt:lpstr>Helvetica</vt:lpstr>
      <vt:lpstr>Office 테마</vt:lpstr>
      <vt:lpstr>サミットのアイデンティティ – つちのうつわに　はいった　たから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174</cp:revision>
  <dcterms:created xsi:type="dcterms:W3CDTF">2017-08-25T05:53:34Z</dcterms:created>
  <dcterms:modified xsi:type="dcterms:W3CDTF">2018-02-09T14:00:20Z</dcterms:modified>
</cp:coreProperties>
</file>