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0" r:id="rId3"/>
    <p:sldId id="277" r:id="rId4"/>
    <p:sldId id="278" r:id="rId5"/>
    <p:sldId id="306" r:id="rId6"/>
    <p:sldId id="295" r:id="rId7"/>
    <p:sldId id="308" r:id="rId8"/>
    <p:sldId id="293" r:id="rId9"/>
    <p:sldId id="305" r:id="rId10"/>
    <p:sldId id="31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E"/>
    <a:srgbClr val="C9FFC9"/>
    <a:srgbClr val="FFCCFF"/>
    <a:srgbClr val="FFFFCC"/>
    <a:srgbClr val="FF5050"/>
    <a:srgbClr val="FF9966"/>
    <a:srgbClr val="FF6600"/>
    <a:srgbClr val="D1F3FF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霊的問題はなにかを、実際の例をあげて説明してあげてください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0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3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レムナントの時の、小さな持続が、未来の大きな答えを左右します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4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すべてを備えていたのですが、個人の問題と国の問題は解決できませんでした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6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3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Helvetica" charset="0"/>
                <a:ea typeface="굴림" charset="-127"/>
                <a:sym typeface="Helvetica" charset="0"/>
              </a:rPr>
              <a:t>聖書をいっしょに開いて読みましょう</a:t>
            </a:r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6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最高の学者であったパウロが悟ったこと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47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いちど救われた人は、永遠に滅びません。ですから伝道の祝福も永遠なことです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48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レムナントの時の、小さな持続が、未来の大きな答えを左右します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7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8" y="2042305"/>
            <a:ext cx="8496944" cy="563915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128792" cy="169567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  <a:latin typeface="+mn-ea"/>
                <a:ea typeface="+mn-ea"/>
              </a:rPr>
              <a:t>さいこうの　が</a:t>
            </a:r>
            <a:r>
              <a:rPr lang="ja-JP" altLang="en-US" dirty="0" err="1" smtClean="0">
                <a:solidFill>
                  <a:srgbClr val="C00000"/>
                </a:solidFill>
                <a:latin typeface="+mn-ea"/>
                <a:ea typeface="+mn-ea"/>
              </a:rPr>
              <a:t>くしゃ</a:t>
            </a:r>
            <a:r>
              <a:rPr lang="ja-JP" altLang="en-US" dirty="0" smtClean="0">
                <a:solidFill>
                  <a:srgbClr val="C00000"/>
                </a:solidFill>
                <a:latin typeface="+mn-ea"/>
                <a:ea typeface="+mn-ea"/>
              </a:rPr>
              <a:t>が　いった</a:t>
            </a:r>
            <a:r>
              <a:rPr lang="en-US" altLang="ko-KR" dirty="0" smtClean="0">
                <a:solidFill>
                  <a:srgbClr val="C00000"/>
                </a:solidFill>
                <a:latin typeface="+mn-ea"/>
                <a:ea typeface="+mn-ea"/>
              </a:rPr>
              <a:t/>
            </a:r>
            <a:br>
              <a:rPr lang="en-US" altLang="ko-KR" dirty="0" smtClean="0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ja-JP" altLang="en-US" dirty="0" smtClean="0">
                <a:latin typeface="+mn-ea"/>
                <a:ea typeface="+mn-ea"/>
              </a:rPr>
              <a:t>ちからと　</a:t>
            </a:r>
            <a:r>
              <a:rPr lang="ja-JP" altLang="en-US" dirty="0" err="1" smtClean="0">
                <a:latin typeface="+mn-ea"/>
                <a:ea typeface="+mn-ea"/>
              </a:rPr>
              <a:t>ちえ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63688" y="2776453"/>
            <a:ext cx="3294112" cy="6480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chemeClr val="tx2"/>
                </a:solidFill>
                <a:latin typeface="+mn-ea"/>
              </a:rPr>
              <a:t>I</a:t>
            </a:r>
            <a:r>
              <a:rPr lang="ja-JP" altLang="en-US" sz="3600" dirty="0" smtClean="0">
                <a:solidFill>
                  <a:schemeClr val="tx2"/>
                </a:solidFill>
                <a:latin typeface="+mn-ea"/>
              </a:rPr>
              <a:t>コリント</a:t>
            </a:r>
            <a:r>
              <a:rPr lang="en-US" altLang="ko-KR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1:18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9872" y="4293096"/>
            <a:ext cx="4680520" cy="338554"/>
          </a:xfrm>
          <a:prstGeom prst="rect">
            <a:avLst/>
          </a:prstGeom>
          <a:solidFill>
            <a:srgbClr val="FFFDEE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「サウロ、サウロ。</a:t>
            </a:r>
            <a:r>
              <a:rPr kumimoji="1" lang="ja-JP" altLang="en-US" sz="1600" dirty="0" smtClean="0">
                <a:solidFill>
                  <a:schemeClr val="bg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なぜ　わたしを　はくがいする</a:t>
            </a:r>
            <a:r>
              <a:rPr kumimoji="1" lang="ja-JP" altLang="en-US" sz="1600" dirty="0">
                <a:solidFill>
                  <a:schemeClr val="bg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のか」</a:t>
            </a: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63" y="2455310"/>
            <a:ext cx="3197514" cy="429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610374" y="1878754"/>
            <a:ext cx="2376264" cy="198862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みことば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199" y="3973363"/>
            <a:ext cx="2234615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いのり</a:t>
            </a:r>
            <a:endParaRPr lang="ko-KR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906043" y="1800418"/>
            <a:ext cx="2541826" cy="198862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867376"/>
            <a:ext cx="2016224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28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280920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れいてきな　ちからを　やしなう　レムナントに　なりましょう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56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56565"/>
            <a:ext cx="2053789" cy="280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2" y="3122523"/>
            <a:ext cx="3640069" cy="355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43608" y="548680"/>
            <a:ext cx="7272808" cy="79208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れいてき　もんだい</a:t>
            </a:r>
            <a:r>
              <a:rPr lang="en-US" altLang="ko-KR" sz="3600" dirty="0" smtClean="0">
                <a:solidFill>
                  <a:schemeClr val="bg1"/>
                </a:solidFill>
                <a:latin typeface="+mn-ea"/>
              </a:rPr>
              <a:t>?</a:t>
            </a:r>
            <a:endParaRPr lang="ko-KR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03548" y="1422825"/>
            <a:ext cx="8136903" cy="83060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わたしの　せいかつと　ほかの　ひとに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よくない　えいきょうを　あたえます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。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03547" y="2418016"/>
            <a:ext cx="8136903" cy="542699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じだいと　しゃかいに　わざわいを　おこします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60715"/>
            <a:ext cx="2520280" cy="365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4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20" y="1643115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36" y="3284984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52" y="4106121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5536" y="548679"/>
            <a:ext cx="8280920" cy="109443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れいてきな　ちからが　あれば</a:t>
            </a:r>
            <a:endParaRPr lang="en-US" altLang="ja-JP" sz="36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かつことが　できます</a:t>
            </a:r>
            <a:endParaRPr lang="ko-KR" altLang="en-US" sz="3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21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63" y="2455310"/>
            <a:ext cx="3197514" cy="429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정오각형 2"/>
          <p:cNvSpPr/>
          <p:nvPr/>
        </p:nvSpPr>
        <p:spPr>
          <a:xfrm>
            <a:off x="683568" y="1512386"/>
            <a:ext cx="2376264" cy="198862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みことば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0" y="3789040"/>
            <a:ext cx="2234615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いのり</a:t>
            </a:r>
            <a:endParaRPr lang="ko-KR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891924" y="1570377"/>
            <a:ext cx="2541826" cy="198862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れいはい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016224" cy="188585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じぞく</a:t>
            </a:r>
            <a:endParaRPr lang="en-US" altLang="ko-KR" sz="28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280920" cy="79208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れいてきな　ちからを　そなえる　じかん</a:t>
            </a:r>
            <a:endParaRPr lang="ko-KR" altLang="en-US" sz="3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5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138010"/>
            <a:ext cx="9144000" cy="922256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　とうじ　さいこうの　が</a:t>
            </a:r>
            <a:r>
              <a:rPr lang="ja-JP" altLang="en-US" sz="3200" spc="3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くしゃで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0748"/>
            <a:ext cx="2516270" cy="419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오각형 4"/>
          <p:cNvSpPr/>
          <p:nvPr/>
        </p:nvSpPr>
        <p:spPr>
          <a:xfrm>
            <a:off x="251520" y="1340768"/>
            <a:ext cx="3960440" cy="576064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キリキヤ・タルソ　</a:t>
            </a:r>
            <a:r>
              <a:rPr lang="ja-JP" altLang="en-US" sz="24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しゅっ</a:t>
            </a:r>
            <a:r>
              <a:rPr lang="ja-JP" altLang="en-US" sz="24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</a:t>
            </a:r>
            <a:endParaRPr lang="ko-KR" altLang="en-US" sz="24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251520" y="2112716"/>
            <a:ext cx="3960440" cy="576064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ガマリエル　もんか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251520" y="2861494"/>
            <a:ext cx="3960440" cy="576064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ベニヤミン</a:t>
            </a:r>
            <a:r>
              <a:rPr lang="ja-JP" altLang="en-US" sz="28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ぞく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9" name="오각형 8"/>
          <p:cNvSpPr/>
          <p:nvPr/>
        </p:nvSpPr>
        <p:spPr>
          <a:xfrm>
            <a:off x="251520" y="3645024"/>
            <a:ext cx="3960440" cy="576064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りっぽうがくしゃ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1" name="오각형 10"/>
          <p:cNvSpPr/>
          <p:nvPr/>
        </p:nvSpPr>
        <p:spPr>
          <a:xfrm>
            <a:off x="264136" y="4394978"/>
            <a:ext cx="3947824" cy="576064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パリサイは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2" name="오각형 11"/>
          <p:cNvSpPr/>
          <p:nvPr/>
        </p:nvSpPr>
        <p:spPr>
          <a:xfrm>
            <a:off x="272730" y="5154169"/>
            <a:ext cx="3636404" cy="576064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サンヘドリン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のぎいん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3" name="오각형 12"/>
          <p:cNvSpPr/>
          <p:nvPr/>
        </p:nvSpPr>
        <p:spPr>
          <a:xfrm>
            <a:off x="251520" y="5877272"/>
            <a:ext cx="3636404" cy="576064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ローマしみん</a:t>
            </a:r>
            <a:r>
              <a:rPr lang="ja-JP" altLang="en-US" sz="28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3" name="폭발 2 2"/>
          <p:cNvSpPr/>
          <p:nvPr/>
        </p:nvSpPr>
        <p:spPr>
          <a:xfrm>
            <a:off x="3930838" y="1060266"/>
            <a:ext cx="5033650" cy="1792670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こじんの</a:t>
            </a:r>
            <a:endParaRPr lang="en-US" altLang="ja-JP" sz="3200" dirty="0" smtClean="0">
              <a:latin typeface="+mj-ea"/>
              <a:ea typeface="+mj-ea"/>
            </a:endParaRPr>
          </a:p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もんだい</a:t>
            </a:r>
            <a:endParaRPr lang="ko-KR" altLang="en-US" sz="3200" dirty="0">
              <a:latin typeface="+mj-ea"/>
              <a:ea typeface="+mj-ea"/>
            </a:endParaRPr>
          </a:p>
        </p:txBody>
      </p:sp>
      <p:sp>
        <p:nvSpPr>
          <p:cNvPr id="15" name="폭발 2 14"/>
          <p:cNvSpPr/>
          <p:nvPr/>
        </p:nvSpPr>
        <p:spPr>
          <a:xfrm>
            <a:off x="3993931" y="4198509"/>
            <a:ext cx="4824536" cy="1911319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くにの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もんだい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15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6465864"/>
          </a:xfrm>
          <a:prstGeom prst="rect">
            <a:avLst/>
          </a:prstGeom>
        </p:spPr>
      </p:pic>
      <p:sp>
        <p:nvSpPr>
          <p:cNvPr id="11" name="액자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0" y="34142"/>
            <a:ext cx="9144000" cy="1378634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　もんだい</a:t>
            </a:r>
            <a:r>
              <a:rPr lang="ja-JP" altLang="en-US" sz="3200" spc="3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なかで</a:t>
            </a:r>
            <a:r>
              <a:rPr lang="ko-KR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キリストに　であいました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79912" y="3655767"/>
            <a:ext cx="4680520" cy="338554"/>
          </a:xfrm>
          <a:prstGeom prst="rect">
            <a:avLst/>
          </a:prstGeom>
          <a:solidFill>
            <a:srgbClr val="FFFDEE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「サウロ、サウロ。</a:t>
            </a:r>
            <a:r>
              <a:rPr kumimoji="1" lang="ja-JP" altLang="en-US" sz="1600" dirty="0" smtClean="0">
                <a:solidFill>
                  <a:schemeClr val="bg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なぜ　わたしを　はくがいする</a:t>
            </a:r>
            <a:r>
              <a:rPr kumimoji="1" lang="ja-JP" altLang="en-US" sz="1600" dirty="0">
                <a:solidFill>
                  <a:schemeClr val="bg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のか」</a:t>
            </a:r>
          </a:p>
        </p:txBody>
      </p:sp>
      <p:sp>
        <p:nvSpPr>
          <p:cNvPr id="10" name="오각형 9"/>
          <p:cNvSpPr/>
          <p:nvPr/>
        </p:nvSpPr>
        <p:spPr>
          <a:xfrm>
            <a:off x="268927" y="3429000"/>
            <a:ext cx="7272808" cy="792088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もんだい</a:t>
            </a:r>
            <a:r>
              <a:rPr lang="ja-JP" altLang="en-US" sz="32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かいけつを　</a:t>
            </a:r>
            <a:endParaRPr lang="en-US" altLang="ja-JP" sz="32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もらいました</a:t>
            </a:r>
            <a:endParaRPr lang="ko-KR" altLang="en-US" sz="32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81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6465864"/>
          </a:xfrm>
          <a:prstGeom prst="rect">
            <a:avLst/>
          </a:prstGeom>
        </p:spPr>
      </p:pic>
      <p:sp>
        <p:nvSpPr>
          <p:cNvPr id="11" name="액자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0" y="134776"/>
            <a:ext cx="9144000" cy="127899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いきた　しょうこを　のこした　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パウロの　こくはく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타원형 설명선 1"/>
          <p:cNvSpPr/>
          <p:nvPr/>
        </p:nvSpPr>
        <p:spPr>
          <a:xfrm>
            <a:off x="539552" y="1772816"/>
            <a:ext cx="2880320" cy="1224136"/>
          </a:xfrm>
          <a:prstGeom prst="wedgeEllipseCallout">
            <a:avLst>
              <a:gd name="adj1" fmla="val 37776"/>
              <a:gd name="adj2" fmla="val 6939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1:18</a:t>
            </a:r>
            <a:endParaRPr lang="ko-KR" altLang="en-US" sz="32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539552" y="3421186"/>
            <a:ext cx="2880320" cy="1224136"/>
          </a:xfrm>
          <a:prstGeom prst="wedgeEllipseCallout">
            <a:avLst>
              <a:gd name="adj1" fmla="val 37776"/>
              <a:gd name="adj2" fmla="val 6939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I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コリント</a:t>
            </a:r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2:1-12</a:t>
            </a:r>
            <a:endParaRPr lang="ko-KR" altLang="en-US" sz="32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7021" y="3619762"/>
            <a:ext cx="4680520" cy="338554"/>
          </a:xfrm>
          <a:prstGeom prst="rect">
            <a:avLst/>
          </a:prstGeom>
          <a:solidFill>
            <a:srgbClr val="FFFDEE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「サウロ、サウロ。</a:t>
            </a:r>
            <a:r>
              <a:rPr kumimoji="1" lang="ja-JP" altLang="en-US" sz="1600" dirty="0" smtClean="0">
                <a:solidFill>
                  <a:schemeClr val="bg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なぜ　わたしを　はくがいする</a:t>
            </a:r>
            <a:r>
              <a:rPr kumimoji="1" lang="ja-JP" altLang="en-US" sz="1600" dirty="0">
                <a:solidFill>
                  <a:schemeClr val="bg1">
                    <a:lumMod val="50000"/>
                  </a:schemeClr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のか」</a:t>
            </a:r>
          </a:p>
        </p:txBody>
      </p:sp>
      <p:sp>
        <p:nvSpPr>
          <p:cNvPr id="9" name="타원형 설명선 8"/>
          <p:cNvSpPr/>
          <p:nvPr/>
        </p:nvSpPr>
        <p:spPr>
          <a:xfrm>
            <a:off x="4860032" y="3789039"/>
            <a:ext cx="3816424" cy="1282487"/>
          </a:xfrm>
          <a:prstGeom prst="wedgeEllipseCallout">
            <a:avLst>
              <a:gd name="adj1" fmla="val -54578"/>
              <a:gd name="adj2" fmla="val 47272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ローマ</a:t>
            </a:r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16:25-27</a:t>
            </a:r>
            <a:endParaRPr lang="ko-KR" altLang="en-US" sz="32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55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8927" y="260648"/>
            <a:ext cx="8623553" cy="63367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75" y="2463391"/>
            <a:ext cx="5495614" cy="407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0" y="116632"/>
            <a:ext cx="9144000" cy="1008112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さいこうの　が</a:t>
            </a:r>
            <a:r>
              <a:rPr lang="ja-JP" altLang="en-US" sz="3200" spc="3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くしゃ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であった　パウロが　</a:t>
            </a:r>
            <a:endParaRPr lang="en-US" altLang="ja-JP" sz="3200" spc="3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さとった　ことは？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268925" y="1556792"/>
            <a:ext cx="8263515" cy="79208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キリストの　ほかは　すくいの　みちは　ない！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28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50054"/>
            <a:ext cx="5976664" cy="403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0" y="175570"/>
            <a:ext cx="9144000" cy="1152128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キリストを　つたえる　レムナントに　なりましょう</a:t>
            </a:r>
            <a:endParaRPr lang="ko-KR" altLang="en-US" sz="28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35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1248</TotalTime>
  <Words>196</Words>
  <Application>Microsoft Office PowerPoint</Application>
  <PresentationFormat>画面に合わせる (4:3)</PresentationFormat>
  <Paragraphs>53</Paragraphs>
  <Slides>10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굴림</vt:lpstr>
      <vt:lpstr>HY견고딕</vt:lpstr>
      <vt:lpstr>HY강B</vt:lpstr>
      <vt:lpstr>Lucida Grande</vt:lpstr>
      <vt:lpstr>맑은 고딕</vt:lpstr>
      <vt:lpstr>ＭＳ Ｐゴシック</vt:lpstr>
      <vt:lpstr>ＭＳ Ｐ明朝</vt:lpstr>
      <vt:lpstr>Arial</vt:lpstr>
      <vt:lpstr>Helvetica</vt:lpstr>
      <vt:lpstr>Office 테마</vt:lpstr>
      <vt:lpstr>さいこうの　がくしゃが　いった ちからと　ちえ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139</cp:revision>
  <dcterms:created xsi:type="dcterms:W3CDTF">2017-08-25T05:53:34Z</dcterms:created>
  <dcterms:modified xsi:type="dcterms:W3CDTF">2017-12-30T02:29:15Z</dcterms:modified>
</cp:coreProperties>
</file>