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72" r:id="rId4"/>
    <p:sldId id="370" r:id="rId5"/>
    <p:sldId id="364" r:id="rId6"/>
    <p:sldId id="368" r:id="rId7"/>
    <p:sldId id="369" r:id="rId8"/>
    <p:sldId id="373" r:id="rId9"/>
    <p:sldId id="325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00"/>
    <a:srgbClr val="FFCCFF"/>
    <a:srgbClr val="0000FF"/>
    <a:srgbClr val="AFEAFF"/>
    <a:srgbClr val="4AFC68"/>
    <a:srgbClr val="FFFF99"/>
    <a:srgbClr val="00FF00"/>
    <a:srgbClr val="FF43FF"/>
    <a:srgbClr val="62C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0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440"/>
            <a:ext cx="9144000" cy="646586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6192688" cy="936104"/>
          </a:xfrm>
          <a:solidFill>
            <a:schemeClr val="bg1">
              <a:alpha val="2100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でんどうで</a:t>
            </a:r>
            <a:r>
              <a:rPr lang="ja-JP" altLang="en-US" sz="4800" dirty="0" err="1" smtClean="0">
                <a:latin typeface="+mn-ea"/>
                <a:ea typeface="+mn-ea"/>
              </a:rPr>
              <a:t>しの</a:t>
            </a:r>
            <a:r>
              <a:rPr lang="ja-JP" altLang="en-US" sz="4800" dirty="0" smtClean="0">
                <a:latin typeface="+mn-ea"/>
                <a:ea typeface="+mn-ea"/>
              </a:rPr>
              <a:t>　</a:t>
            </a:r>
            <a:r>
              <a:rPr lang="ja-JP" altLang="en-US" sz="4800" dirty="0" err="1" smtClean="0">
                <a:latin typeface="+mn-ea"/>
                <a:ea typeface="+mn-ea"/>
              </a:rPr>
              <a:t>しせい</a:t>
            </a:r>
            <a:endParaRPr lang="ko-KR" altLang="en-US" sz="4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693566"/>
            <a:ext cx="194421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+mn-ea"/>
              </a:rPr>
              <a:t>ピリピ</a:t>
            </a:r>
            <a:r>
              <a:rPr lang="en-US" altLang="ko-KR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2:6</a:t>
            </a:r>
            <a:endParaRPr lang="ko-KR" altLang="en-US" sz="3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かならず　いちどは　しなければ　ならないことが　あります</a:t>
            </a:r>
            <a:r>
              <a:rPr lang="en-US" altLang="ko-KR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6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72409" y="1899740"/>
            <a:ext cx="3456384" cy="1019284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　せいり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58756" y="1899739"/>
            <a:ext cx="2232248" cy="961609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372200" y="1900658"/>
            <a:ext cx="2304256" cy="960690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せいり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251520" y="3789040"/>
            <a:ext cx="2111359" cy="1426894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きろく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2578685" y="3789040"/>
            <a:ext cx="3057371" cy="1512168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こころの　いたに　</a:t>
            </a:r>
            <a:r>
              <a:rPr lang="ja-JP" altLang="en-US" sz="28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2" name="Picture 12" descr="D:\My Pictures\1야고보서\1-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19024"/>
            <a:ext cx="2325123" cy="366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모서리가 둥근 사각형 설명선 22"/>
          <p:cNvSpPr/>
          <p:nvPr/>
        </p:nvSpPr>
        <p:spPr bwMode="auto">
          <a:xfrm>
            <a:off x="5684133" y="5215934"/>
            <a:ext cx="2693143" cy="1021378"/>
          </a:xfrm>
          <a:prstGeom prst="wedgeRoundRectCallout">
            <a:avLst>
              <a:gd name="adj1" fmla="val -1318"/>
              <a:gd name="adj2" fmla="val -128710"/>
              <a:gd name="adj3" fmla="val 16667"/>
            </a:avLst>
          </a:prstGeom>
          <a:solidFill>
            <a:schemeClr val="tx2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たましいに</a:t>
            </a:r>
            <a:endParaRPr lang="en-US" altLang="ja-JP" sz="3200" b="1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b="1" spc="-15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</a:t>
            </a:r>
            <a:endParaRPr lang="en-US" altLang="ko-KR" sz="3200" b="1" spc="-15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4551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3" grpId="0" animBg="1"/>
      <p:bldP spid="1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410671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けいやくが　こころ、たましいに　</a:t>
            </a:r>
            <a:endParaRPr lang="en-US" altLang="ja-JP" sz="36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</a:t>
            </a:r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されれば</a:t>
            </a:r>
            <a:endParaRPr lang="ko-KR" altLang="en-US" sz="36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6" y="3267075"/>
            <a:ext cx="7702179" cy="34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오른쪽 화살표 9"/>
          <p:cNvSpPr/>
          <p:nvPr/>
        </p:nvSpPr>
        <p:spPr>
          <a:xfrm>
            <a:off x="251520" y="1268760"/>
            <a:ext cx="8640960" cy="1224136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　はなれた　１２の　わざわいに　あいません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251520" y="2236370"/>
            <a:ext cx="8559182" cy="1224136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どれい、ほりょ、ぞっこくを　たいけん　しません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251520" y="4581129"/>
            <a:ext cx="3240360" cy="1146422"/>
          </a:xfrm>
          <a:prstGeom prst="wedgeRoundRectCallout">
            <a:avLst>
              <a:gd name="adj1" fmla="val 71036"/>
              <a:gd name="adj2" fmla="val -36612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せいかつの　なかで　</a:t>
            </a:r>
            <a:endParaRPr lang="en-US" altLang="ja-JP" sz="28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みことばが　</a:t>
            </a:r>
            <a:endParaRPr lang="en-US" altLang="ja-JP" sz="28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じょうじゅします</a:t>
            </a:r>
            <a:endParaRPr lang="en-US" altLang="ko-KR" sz="28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모서리가 둥근 사각형 설명선 12"/>
          <p:cNvSpPr/>
          <p:nvPr/>
        </p:nvSpPr>
        <p:spPr bwMode="auto">
          <a:xfrm>
            <a:off x="5508104" y="4869160"/>
            <a:ext cx="3240360" cy="1146422"/>
          </a:xfrm>
          <a:prstGeom prst="wedgeRoundRectCallout">
            <a:avLst>
              <a:gd name="adj1" fmla="val -61219"/>
              <a:gd name="adj2" fmla="val -57262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じけんを　とおして　サミットに　なります</a:t>
            </a:r>
            <a:endParaRPr lang="en-US" altLang="ko-KR" sz="28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89827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72409" y="1577917"/>
            <a:ext cx="3456384" cy="1041903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　せいり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58756" y="1587583"/>
            <a:ext cx="2232248" cy="1032237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せいり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372200" y="1587583"/>
            <a:ext cx="2304256" cy="1033155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　せいり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2" name="Picture 12" descr="D:\My Pictures\1야고보서\1-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19024"/>
            <a:ext cx="2325123" cy="366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모서리가 둥근 사각형 설명선 22"/>
          <p:cNvSpPr/>
          <p:nvPr/>
        </p:nvSpPr>
        <p:spPr bwMode="auto">
          <a:xfrm>
            <a:off x="372409" y="3422742"/>
            <a:ext cx="2693143" cy="2238505"/>
          </a:xfrm>
          <a:prstGeom prst="wedgeRoundRectCallout">
            <a:avLst>
              <a:gd name="adj1" fmla="val -796"/>
              <a:gd name="adj2" fmla="val -75921"/>
              <a:gd name="adj3" fmla="val 16667"/>
            </a:avLst>
          </a:prstGeom>
          <a:solidFill>
            <a:schemeClr val="tx2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そうせいき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3:15</a:t>
            </a:r>
            <a:endParaRPr lang="en-US" altLang="ko-KR" sz="3200" b="1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マタイ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16:16</a:t>
            </a:r>
            <a:endParaRPr lang="en-US" altLang="ko-KR" sz="3200" b="1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ヨハネ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1:12</a:t>
            </a:r>
            <a:endParaRPr lang="en-US" altLang="ko-KR" sz="3200" b="1" spc="-15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모서리가 둥근 사각형 설명선 10"/>
          <p:cNvSpPr/>
          <p:nvPr/>
        </p:nvSpPr>
        <p:spPr bwMode="auto">
          <a:xfrm>
            <a:off x="3550583" y="3432408"/>
            <a:ext cx="2317562" cy="1580767"/>
          </a:xfrm>
          <a:prstGeom prst="wedgeRoundRectCallout">
            <a:avLst>
              <a:gd name="adj1" fmla="val -1756"/>
              <a:gd name="adj2" fmla="val -90264"/>
              <a:gd name="adj3" fmla="val 16667"/>
            </a:avLst>
          </a:prstGeom>
          <a:solidFill>
            <a:schemeClr val="tx2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マタイ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6:33</a:t>
            </a:r>
            <a:endParaRPr lang="en-US" altLang="ko-KR" sz="3200" b="1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ヤコブ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1:6</a:t>
            </a:r>
            <a:endParaRPr lang="en-US" altLang="ko-KR" sz="3200" b="1" spc="-15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6191004" y="3416778"/>
            <a:ext cx="2341435" cy="1596398"/>
          </a:xfrm>
          <a:prstGeom prst="wedgeRoundRectCallout">
            <a:avLst>
              <a:gd name="adj1" fmla="val -1161"/>
              <a:gd name="adj2" fmla="val -81784"/>
              <a:gd name="adj3" fmla="val 16667"/>
            </a:avLst>
          </a:prstGeom>
          <a:solidFill>
            <a:schemeClr val="tx2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1:8</a:t>
            </a:r>
            <a:endParaRPr lang="en-US" altLang="ko-KR" sz="3200" b="1" spc="-15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マルコ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16:15</a:t>
            </a:r>
            <a:endParaRPr lang="en-US" altLang="ko-KR" sz="3200" b="1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244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8" t="48139" r="457" b="-9802"/>
          <a:stretch/>
        </p:blipFill>
        <p:spPr>
          <a:xfrm>
            <a:off x="1405651" y="2776015"/>
            <a:ext cx="6120680" cy="4337275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6988" y="476672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うでしが　そなえるべき　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せいかつの　しせい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하트 2"/>
          <p:cNvSpPr/>
          <p:nvPr/>
        </p:nvSpPr>
        <p:spPr>
          <a:xfrm>
            <a:off x="395536" y="3395214"/>
            <a:ext cx="2664296" cy="2088232"/>
          </a:xfrm>
          <a:prstGeom prst="heart">
            <a:avLst/>
          </a:prstGeom>
          <a:solidFill>
            <a:srgbClr val="FFCCFF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あわれみ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2:1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13" name="하트 12"/>
          <p:cNvSpPr/>
          <p:nvPr/>
        </p:nvSpPr>
        <p:spPr>
          <a:xfrm>
            <a:off x="3027893" y="1525924"/>
            <a:ext cx="2664296" cy="2119100"/>
          </a:xfrm>
          <a:prstGeom prst="heart">
            <a:avLst/>
          </a:prstGeom>
          <a:solidFill>
            <a:srgbClr val="FFCC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こころざしを　ひとつに</a:t>
            </a:r>
            <a:endParaRPr lang="en-US" altLang="ko-KR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2:2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14" name="하트 13"/>
          <p:cNvSpPr/>
          <p:nvPr/>
        </p:nvSpPr>
        <p:spPr>
          <a:xfrm>
            <a:off x="5796136" y="3395214"/>
            <a:ext cx="2841180" cy="2088232"/>
          </a:xfrm>
          <a:prstGeom prst="heart">
            <a:avLst/>
          </a:prstGeom>
          <a:solidFill>
            <a:srgbClr val="FFCCF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へりくだった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</a:t>
            </a:r>
            <a:endParaRPr lang="en-US" altLang="ko-KR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2:3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5" name="순서도: 대체 처리 4"/>
          <p:cNvSpPr/>
          <p:nvPr/>
        </p:nvSpPr>
        <p:spPr>
          <a:xfrm>
            <a:off x="1295636" y="1745432"/>
            <a:ext cx="6552728" cy="1224136"/>
          </a:xfrm>
          <a:prstGeom prst="flowChartAlternateProcess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かみさまは　わたしたちが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ひとつに　なるとき　よろこばれます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98392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53862" r="47639" b="153"/>
          <a:stretch/>
        </p:blipFill>
        <p:spPr>
          <a:xfrm>
            <a:off x="1205310" y="2564904"/>
            <a:ext cx="6274606" cy="4015748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64417" y="548680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うでしが　そなえるべき　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しんこうの　しせい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68680" y="1484784"/>
            <a:ext cx="7903720" cy="1224136"/>
          </a:xfrm>
          <a:prstGeom prst="rightArrow">
            <a:avLst/>
          </a:prstGeom>
          <a:solidFill>
            <a:srgbClr val="FFCCFF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キリストの　こころがまえ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2:5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268680" y="2708920"/>
            <a:ext cx="7903720" cy="1224136"/>
          </a:xfrm>
          <a:prstGeom prst="rightArrow">
            <a:avLst/>
          </a:prstGeom>
          <a:solidFill>
            <a:srgbClr val="FFCC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キリストの　つかえるものの　すがた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2:6-8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268680" y="4077072"/>
            <a:ext cx="7949262" cy="1224136"/>
          </a:xfrm>
          <a:prstGeom prst="rightArrow">
            <a:avLst/>
          </a:prstGeom>
          <a:solidFill>
            <a:srgbClr val="FFCCFF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イエスの　みなの　けんいを　あじわう　いのり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2:9-11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1915948" y="1994142"/>
            <a:ext cx="5832648" cy="1385059"/>
          </a:xfrm>
          <a:prstGeom prst="wedgeRoundRectCallout">
            <a:avLst>
              <a:gd name="adj1" fmla="val -34076"/>
              <a:gd name="adj2" fmla="val 94961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くるしみに　であうとき　しつぼう</a:t>
            </a:r>
            <a:endParaRPr lang="en-US" altLang="ja-JP" sz="3200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せずに　さいごまで　しんこうで　</a:t>
            </a:r>
            <a:endParaRPr lang="en-US" altLang="ja-JP" sz="3200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いのりましょう</a:t>
            </a:r>
            <a:r>
              <a:rPr lang="en-US" altLang="ko-KR" sz="32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en-US" altLang="ko-KR" sz="320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4942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5" b="46375"/>
          <a:stretch/>
        </p:blipFill>
        <p:spPr>
          <a:xfrm>
            <a:off x="-95599" y="2852936"/>
            <a:ext cx="9144000" cy="3760000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64417" y="548680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うでしが　そなえるべき　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でしの　しせい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51520" y="1340768"/>
            <a:ext cx="8352928" cy="1512168"/>
          </a:xfrm>
          <a:prstGeom prst="rightArrow">
            <a:avLst/>
          </a:prstGeom>
          <a:solidFill>
            <a:srgbClr val="FFCCFF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よろこばれる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こころを　なす　でし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2:13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268680" y="3048732"/>
            <a:ext cx="8307386" cy="1552624"/>
          </a:xfrm>
          <a:prstGeom prst="rightArrow">
            <a:avLst/>
          </a:prstGeom>
          <a:solidFill>
            <a:srgbClr val="FFCC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いのちの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ことばを　あきらかにする　ろうくと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ほこり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2:16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245909" y="4437112"/>
            <a:ext cx="8352928" cy="1584176"/>
          </a:xfrm>
          <a:prstGeom prst="rightArrow">
            <a:avLst/>
          </a:prstGeom>
          <a:solidFill>
            <a:srgbClr val="FFCCF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しんこうによって　ささげる　けんきんと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2:17-18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모서리가 둥근 사각형 설명선 12"/>
          <p:cNvSpPr/>
          <p:nvPr/>
        </p:nvSpPr>
        <p:spPr bwMode="auto">
          <a:xfrm>
            <a:off x="1043608" y="2140246"/>
            <a:ext cx="7056784" cy="1440160"/>
          </a:xfrm>
          <a:prstGeom prst="wedgeRoundRectCallout">
            <a:avLst>
              <a:gd name="adj1" fmla="val -28652"/>
              <a:gd name="adj2" fmla="val 115428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よろこばれる　れいはいは　どんな　すがた なのかな</a:t>
            </a:r>
            <a:endParaRPr lang="en-US" altLang="ko-KR" sz="320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90882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/>
          </p:cNvSpPr>
          <p:nvPr/>
        </p:nvSpPr>
        <p:spPr bwMode="auto">
          <a:xfrm>
            <a:off x="900783" y="2277070"/>
            <a:ext cx="7340203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lang="en-US" altLang="ko-KR" sz="3100" dirty="0">
              <a:latin typeface="KT&amp;G 상상제목 B" pitchFamily="2" charset="-127"/>
              <a:ea typeface="KT&amp;G 상상제목 B" pitchFamily="2" charset="-127"/>
              <a:cs typeface="Arial" pitchFamily="34" charset="0"/>
              <a:sym typeface="KT&amp;G 상상제목OTF B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でんどうで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しの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しせいを　そなえましょう</a:t>
            </a: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4" y="3216040"/>
            <a:ext cx="7702179" cy="34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모서리가 둥근 사각형 설명선 9"/>
          <p:cNvSpPr/>
          <p:nvPr/>
        </p:nvSpPr>
        <p:spPr bwMode="auto">
          <a:xfrm>
            <a:off x="251520" y="4581129"/>
            <a:ext cx="3456384" cy="1146422"/>
          </a:xfrm>
          <a:prstGeom prst="wedgeRoundRectCallout">
            <a:avLst>
              <a:gd name="adj1" fmla="val 65338"/>
              <a:gd name="adj2" fmla="val -31704"/>
              <a:gd name="adj3" fmla="val 16667"/>
            </a:avLst>
          </a:prstGeom>
          <a:solidFill>
            <a:srgbClr val="FFCC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spc="-15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</a:t>
            </a: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された　ことは　かならず　</a:t>
            </a:r>
            <a:endParaRPr lang="en-US" altLang="ja-JP" sz="28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こたえられます</a:t>
            </a:r>
            <a:endParaRPr lang="en-US" altLang="ko-KR" sz="28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2914699" y="1844824"/>
            <a:ext cx="3312368" cy="1146422"/>
          </a:xfrm>
          <a:prstGeom prst="wedgeRoundRectCallout">
            <a:avLst>
              <a:gd name="adj1" fmla="val 3084"/>
              <a:gd name="adj2" fmla="val 86097"/>
              <a:gd name="adj3" fmla="val 16667"/>
            </a:avLst>
          </a:prstGeom>
          <a:solidFill>
            <a:srgbClr val="AFEA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ねを　おろした　</a:t>
            </a:r>
            <a:endParaRPr lang="en-US" altLang="ja-JP" sz="28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とおりに　</a:t>
            </a:r>
            <a:endParaRPr lang="en-US" altLang="ja-JP" sz="28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みが　むすばれます</a:t>
            </a:r>
            <a:endParaRPr lang="en-US" altLang="ko-KR" sz="28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모서리가 둥근 사각형 설명선 12"/>
          <p:cNvSpPr/>
          <p:nvPr/>
        </p:nvSpPr>
        <p:spPr bwMode="auto">
          <a:xfrm>
            <a:off x="5498334" y="4612686"/>
            <a:ext cx="3312368" cy="1146422"/>
          </a:xfrm>
          <a:prstGeom prst="wedgeRoundRectCallout">
            <a:avLst>
              <a:gd name="adj1" fmla="val -51703"/>
              <a:gd name="adj2" fmla="val -73425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たいしつに　なった　とおりに　じんせいが　</a:t>
            </a:r>
            <a:r>
              <a:rPr lang="ja-JP" altLang="en-US" sz="2800" b="1" spc="-15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けっ</a:t>
            </a: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ていされます</a:t>
            </a:r>
            <a:endParaRPr lang="en-US" altLang="ko-KR" sz="28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39481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5867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287231" y="3288147"/>
            <a:ext cx="8497529" cy="106034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こんしゅうに　じっせんすることを　</a:t>
            </a:r>
            <a:endParaRPr lang="en-US" altLang="ja-JP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みことばの　なかで　いちばん　こころに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のこった　ことを　フォーラム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</a:rPr>
              <a:t>しよう</a:t>
            </a:r>
            <a:endParaRPr lang="en-US" altLang="ko-KR" sz="3200" dirty="0" smtClean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670023"/>
            <a:ext cx="8473978" cy="14401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せいくを　１つずつ　みつけて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あんしょうしよう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13817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2055</TotalTime>
  <Words>154</Words>
  <Application>Microsoft Office PowerPoint</Application>
  <PresentationFormat>画面に合わせる (4:3)</PresentationFormat>
  <Paragraphs>81</Paragraphs>
  <Slides>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굴림</vt:lpstr>
      <vt:lpstr>HY견고딕</vt:lpstr>
      <vt:lpstr>HY강B</vt:lpstr>
      <vt:lpstr>KT&amp;G 상상제목 B</vt:lpstr>
      <vt:lpstr>KT&amp;G 상상제목OTF B</vt:lpstr>
      <vt:lpstr>Lucida Grande</vt:lpstr>
      <vt:lpstr>맑은 고딕</vt:lpstr>
      <vt:lpstr>ＭＳ Ｐゴシック</vt:lpstr>
      <vt:lpstr>Arial</vt:lpstr>
      <vt:lpstr>Office 테마</vt:lpstr>
      <vt:lpstr>でんどうでしの　しせい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238</cp:revision>
  <dcterms:created xsi:type="dcterms:W3CDTF">2017-08-25T05:53:34Z</dcterms:created>
  <dcterms:modified xsi:type="dcterms:W3CDTF">2018-05-11T02:11:48Z</dcterms:modified>
</cp:coreProperties>
</file>