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2" r:id="rId2"/>
    <p:sldId id="306" r:id="rId3"/>
    <p:sldId id="307" r:id="rId4"/>
    <p:sldId id="308" r:id="rId5"/>
    <p:sldId id="309" r:id="rId6"/>
    <p:sldId id="274" r:id="rId7"/>
    <p:sldId id="280" r:id="rId8"/>
    <p:sldId id="279" r:id="rId9"/>
    <p:sldId id="285" r:id="rId10"/>
    <p:sldId id="296" r:id="rId11"/>
    <p:sldId id="295" r:id="rId12"/>
    <p:sldId id="302" r:id="rId13"/>
    <p:sldId id="300" r:id="rId14"/>
    <p:sldId id="304" r:id="rId15"/>
    <p:sldId id="305" r:id="rId16"/>
    <p:sldId id="286" r:id="rId17"/>
    <p:sldId id="310" r:id="rId18"/>
    <p:sldId id="311" r:id="rId1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A32"/>
    <a:srgbClr val="FF7C80"/>
    <a:srgbClr val="FF9900"/>
    <a:srgbClr val="FF9933"/>
    <a:srgbClr val="FF3300"/>
    <a:srgbClr val="FF00FF"/>
    <a:srgbClr val="D60093"/>
    <a:srgbClr val="0066FF"/>
    <a:srgbClr val="CC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06" autoAdjust="0"/>
    <p:restoredTop sz="93705" autoAdjust="0"/>
  </p:normalViewPr>
  <p:slideViewPr>
    <p:cSldViewPr>
      <p:cViewPr varScale="1">
        <p:scale>
          <a:sx n="108" d="100"/>
          <a:sy n="108" d="100"/>
        </p:scale>
        <p:origin x="72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2019-05-25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KakaoTalk_20190515_125625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9430756" cy="5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0" y="0"/>
            <a:ext cx="9250228" cy="6957392"/>
          </a:xfrm>
          <a:prstGeom prst="rect">
            <a:avLst/>
          </a:prstGeom>
          <a:gradFill>
            <a:gsLst>
              <a:gs pos="48000">
                <a:schemeClr val="accent5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32685" y="893787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21</a:t>
            </a:r>
            <a:r>
              <a:rPr lang="ja-JP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ja-JP" altLang="en-US" sz="88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たいしつ</a:t>
            </a:r>
            <a:r>
              <a:rPr lang="ko-KR" altLang="en-US" sz="2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24714" y="3150306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en-US" altLang="ko-KR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1:8</a:t>
            </a:r>
            <a:endParaRPr lang="en-US" altLang="ko-KR" sz="54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06" y="-27460"/>
            <a:ext cx="9894206" cy="6955524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17798" y="188640"/>
            <a:ext cx="9036496" cy="42484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そののち、</a:t>
            </a:r>
            <a:r>
              <a:rPr lang="ja-JP" altLang="en-US" sz="40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わたしは、わたし</a:t>
            </a:r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の　れいを　すべての　ひとに　そそぐ</a:t>
            </a:r>
            <a:r>
              <a:rPr lang="ja-JP" altLang="en-US" sz="40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。あなたがた</a:t>
            </a:r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の　むすこや　むすめは　よげんし、</a:t>
            </a:r>
            <a:endParaRPr lang="en-US" altLang="ja-JP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  <a:p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としよりは　ゆめを　み、</a:t>
            </a:r>
            <a:endParaRPr lang="en-US" altLang="ja-JP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  <a:p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わかい　おとこは　まぼろしを　みる。</a:t>
            </a:r>
            <a:endParaRPr lang="en-US" altLang="ja-JP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  <a:p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ヨエル</a:t>
            </a:r>
            <a:r>
              <a:rPr lang="en-US" altLang="ko-KR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2:28</a:t>
            </a:r>
            <a:endParaRPr lang="en-US" altLang="ko-KR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781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" b="9629"/>
          <a:stretch/>
        </p:blipFill>
        <p:spPr>
          <a:xfrm>
            <a:off x="0" y="1356041"/>
            <a:ext cx="9144000" cy="5501959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25760" y="251156"/>
            <a:ext cx="8892479" cy="37444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しかし</a:t>
            </a:r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40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いれいが　あなたがたの　</a:t>
            </a:r>
            <a:endParaRPr lang="en-US" altLang="ja-JP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うえに　のぞまれる　とき</a:t>
            </a:r>
            <a:r>
              <a:rPr lang="ja-JP" altLang="en-US" sz="40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、あなたがた</a:t>
            </a:r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endParaRPr lang="en-US" altLang="ja-JP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ちからを　うけます</a:t>
            </a:r>
            <a:r>
              <a:rPr lang="ja-JP" altLang="en-US" sz="40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。そして、エルサレム</a:t>
            </a:r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endParaRPr lang="en-US" altLang="ja-JP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ユダヤと　サマリヤのぜんど、および　</a:t>
            </a:r>
            <a:endParaRPr lang="en-US" altLang="ja-JP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ちの</a:t>
            </a:r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はてにまで</a:t>
            </a:r>
            <a:r>
              <a:rPr lang="ja-JP" altLang="en-US" sz="40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、わたし</a:t>
            </a:r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の　しょうにんと</a:t>
            </a:r>
            <a:endParaRPr lang="en-US" altLang="ja-JP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  <a:p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　なります。　　　　　　　　</a:t>
            </a:r>
            <a:r>
              <a:rPr lang="ja-JP" altLang="en-US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しと</a:t>
            </a:r>
            <a:r>
              <a:rPr lang="en-US" altLang="ko-KR" sz="40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1:8</a:t>
            </a:r>
            <a:endParaRPr lang="en-US" altLang="ko-KR" sz="40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468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92943"/>
            <a:ext cx="8964488" cy="2376263"/>
          </a:xfrm>
        </p:spPr>
        <p:txBody>
          <a:bodyPr>
            <a:noAutofit/>
          </a:bodyPr>
          <a:lstStyle/>
          <a:p>
            <a:pPr algn="l"/>
            <a:r>
              <a:rPr lang="en-US" altLang="ko-KR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4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がくぎょうは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かみさまの　</a:t>
            </a:r>
            <a: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ちからによって　</a:t>
            </a:r>
            <a:r>
              <a:rPr lang="ja-JP" altLang="en-US" sz="54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おこなわ</a:t>
            </a:r>
            <a: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なければなりません</a:t>
            </a:r>
            <a:r>
              <a:rPr lang="en-US" altLang="ko-KR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ko-KR" altLang="en-US" sz="54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542" r="46066" b="43974"/>
          <a:stretch/>
        </p:blipFill>
        <p:spPr>
          <a:xfrm>
            <a:off x="649418" y="2996952"/>
            <a:ext cx="3637455" cy="220371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8" t="2" r="1525" b="45114"/>
          <a:stretch/>
        </p:blipFill>
        <p:spPr>
          <a:xfrm>
            <a:off x="5220072" y="2337166"/>
            <a:ext cx="3444401" cy="24460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0" t="52491" r="24791" b="5527"/>
          <a:stretch/>
        </p:blipFill>
        <p:spPr>
          <a:xfrm>
            <a:off x="4286873" y="4651149"/>
            <a:ext cx="3542576" cy="22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7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" y="172564"/>
            <a:ext cx="9036495" cy="1857849"/>
          </a:xfrm>
          <a:prstGeom prst="roundRect">
            <a:avLst/>
          </a:prstGeom>
          <a:solidFill>
            <a:srgbClr val="C3EA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れいてきサミット</a:t>
            </a:r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になって　じだいの　</a:t>
            </a:r>
            <a:endParaRPr lang="en-US" altLang="ja-JP" sz="4300" b="1" spc="-2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こたえを　あたえる　レムナントに　</a:t>
            </a:r>
            <a:endParaRPr lang="en-US" altLang="ja-JP" sz="4300" b="1" spc="-2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なりましょう</a:t>
            </a:r>
            <a:endParaRPr lang="en-US" altLang="ko-KR" sz="4300" b="1" spc="-20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07" y="3861047"/>
            <a:ext cx="2901462" cy="29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4" y="2152942"/>
            <a:ext cx="4426851" cy="464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3"/>
          <p:cNvSpPr>
            <a:spLocks/>
          </p:cNvSpPr>
          <p:nvPr/>
        </p:nvSpPr>
        <p:spPr bwMode="auto">
          <a:xfrm flipH="1">
            <a:off x="4977423" y="4212656"/>
            <a:ext cx="342580" cy="178572"/>
          </a:xfrm>
          <a:prstGeom prst="ellipse">
            <a:avLst/>
          </a:prstGeom>
          <a:solidFill>
            <a:schemeClr val="accent1"/>
          </a:soli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latinLnBrk="0"/>
            <a:endParaRPr kumimoji="0" lang="ko-KR" altLang="en-US">
              <a:ea typeface="굴림" pitchFamily="50" charset="-127"/>
            </a:endParaRPr>
          </a:p>
        </p:txBody>
      </p:sp>
      <p:sp>
        <p:nvSpPr>
          <p:cNvPr id="11" name="Oval 4"/>
          <p:cNvSpPr>
            <a:spLocks/>
          </p:cNvSpPr>
          <p:nvPr/>
        </p:nvSpPr>
        <p:spPr bwMode="auto">
          <a:xfrm flipH="1">
            <a:off x="5790747" y="4391227"/>
            <a:ext cx="221413" cy="173072"/>
          </a:xfrm>
          <a:prstGeom prst="ellipse">
            <a:avLst/>
          </a:prstGeom>
          <a:solidFill>
            <a:schemeClr val="accent1"/>
          </a:soli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latinLnBrk="0"/>
            <a:endParaRPr kumimoji="0" lang="ko-KR" altLang="en-US">
              <a:ea typeface="굴림" pitchFamily="50" charset="-127"/>
            </a:endParaRPr>
          </a:p>
        </p:txBody>
      </p:sp>
      <p:sp>
        <p:nvSpPr>
          <p:cNvPr id="12" name="Oval 5"/>
          <p:cNvSpPr>
            <a:spLocks/>
          </p:cNvSpPr>
          <p:nvPr/>
        </p:nvSpPr>
        <p:spPr bwMode="auto">
          <a:xfrm flipH="1" flipV="1">
            <a:off x="6544139" y="4650835"/>
            <a:ext cx="89918" cy="45719"/>
          </a:xfrm>
          <a:prstGeom prst="ellipse">
            <a:avLst/>
          </a:prstGeom>
          <a:solidFill>
            <a:schemeClr val="accent1"/>
          </a:soli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latinLnBrk="0"/>
            <a:endParaRPr kumimoji="0" lang="ko-KR" altLang="en-US">
              <a:ea typeface="굴림" pitchFamily="50" charset="-127"/>
            </a:endParaRPr>
          </a:p>
        </p:txBody>
      </p:sp>
      <p:pic>
        <p:nvPicPr>
          <p:cNvPr id="13" name="Sound 04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397" y="1786979"/>
            <a:ext cx="243434" cy="24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14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86978"/>
            <a:ext cx="7538342" cy="528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" y="172564"/>
            <a:ext cx="9036495" cy="1857849"/>
          </a:xfrm>
          <a:prstGeom prst="roundRect">
            <a:avLst/>
          </a:prstGeom>
          <a:solidFill>
            <a:srgbClr val="C3EA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せいかつの　なかで　</a:t>
            </a:r>
            <a:r>
              <a:rPr lang="ja-JP" altLang="en-US" sz="4000" b="1" spc="-2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いれいの　</a:t>
            </a:r>
            <a:endParaRPr lang="en-US" altLang="ja-JP" sz="4000" b="1" spc="-2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みたしを　あじわえば　</a:t>
            </a:r>
            <a:r>
              <a:rPr lang="en-US" altLang="ko-KR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spc="-2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ぎのう</a:t>
            </a:r>
            <a:r>
              <a:rPr lang="ja-JP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ja-JP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しゅくふくが　ついてきます</a:t>
            </a:r>
            <a:endParaRPr lang="en-US" altLang="ko-KR" sz="4000" b="1" spc="-20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3" name="Sound 04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397" y="1786979"/>
            <a:ext cx="243434" cy="24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2195736" y="2078410"/>
            <a:ext cx="2944938" cy="69520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きょうぎする　もの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868144" y="2821616"/>
            <a:ext cx="1728192" cy="823408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へいし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251520" y="3356992"/>
            <a:ext cx="1440159" cy="6952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のうふ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132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" y="172564"/>
            <a:ext cx="9036495" cy="1857849"/>
          </a:xfrm>
          <a:prstGeom prst="roundRect">
            <a:avLst/>
          </a:prstGeom>
          <a:solidFill>
            <a:srgbClr val="C3EA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げんばで　こたえを　あたえる　</a:t>
            </a:r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ぶんかサミット</a:t>
            </a:r>
            <a:r>
              <a:rPr lang="ja-JP" altLang="en-US" sz="43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しゅくふくを　あじわいましょう</a:t>
            </a:r>
            <a:endParaRPr lang="en-US" altLang="ko-KR" sz="4300" b="1" spc="-20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3" name="Sound 04.mp3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397" y="1786979"/>
            <a:ext cx="243434" cy="24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2420888"/>
            <a:ext cx="8263440" cy="4443673"/>
          </a:xfrm>
          <a:prstGeom prst="rect">
            <a:avLst/>
          </a:prstGeom>
          <a:noFill/>
          <a:ln>
            <a:noFill/>
          </a:ln>
          <a:effectLst>
            <a:outerShdw blurRad="76200" dist="76199" dir="1343999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15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학원복음화\2019\5월학원복음화\21과 체질\5월-학원복음화21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298" y="-14626"/>
            <a:ext cx="9755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오각형 3"/>
          <p:cNvSpPr/>
          <p:nvPr/>
        </p:nvSpPr>
        <p:spPr>
          <a:xfrm>
            <a:off x="-107154" y="680827"/>
            <a:ext cx="9289032" cy="165618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700" dirty="0" smtClean="0"/>
              <a:t>  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レムナントのとき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キリストで　</a:t>
            </a:r>
            <a:r>
              <a:rPr lang="ja-JP" altLang="en-US" sz="27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こくいん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されれば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じだい</a:t>
            </a:r>
            <a:r>
              <a:rPr lang="ja-JP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</a:t>
            </a:r>
            <a:endParaRPr lang="en-US" altLang="ja-JP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へんかさせます</a:t>
            </a:r>
            <a:endParaRPr lang="ko-KR" altLang="en-US" sz="27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오각형 6"/>
          <p:cNvSpPr/>
          <p:nvPr/>
        </p:nvSpPr>
        <p:spPr>
          <a:xfrm>
            <a:off x="-73617" y="2571254"/>
            <a:ext cx="9267328" cy="16561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ふくいんを　しる　レムナントが　かみのくに　キリストの</a:t>
            </a:r>
            <a:endParaRPr lang="en-US" altLang="ja-JP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27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ね</a:t>
            </a:r>
            <a:r>
              <a:rPr lang="ja-JP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おろせば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かならず　よを　</a:t>
            </a:r>
            <a:r>
              <a:rPr lang="ja-JP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へんかさせます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-73617" y="4511428"/>
            <a:ext cx="9267328" cy="1656184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こくいん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されて　ねが　おりて　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7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たいしつ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となった　</a:t>
            </a:r>
            <a:endParaRPr lang="en-US" altLang="ja-JP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ふくいんを</a:t>
            </a:r>
            <a:r>
              <a:rPr lang="ja-JP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もって　がくぎょうと　せんもん</a:t>
            </a:r>
            <a:r>
              <a:rPr lang="ja-JP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せいを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endParaRPr lang="en-US" altLang="ja-JP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あじわいましょう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8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학원복음화\2019\5월학원복음화\18과 영원\5월-학원복음화18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2839" y1="8784" x2="41101" y2="32671"/>
                        <a14:foregroundMark x1="15842" y1="24642" x2="19782" y2="32472"/>
                        <a14:foregroundMark x1="58033" y1="8983" x2="66080" y2="6359"/>
                        <a14:foregroundMark x1="26851" y1="32671" x2="32775" y2="36288"/>
                        <a14:foregroundMark x1="58620" y1="84698" x2="58620" y2="95151"/>
                        <a14:foregroundMark x1="31797" y1="85493" x2="31936" y2="94515"/>
                        <a14:foregroundMark x1="53255" y1="89110" x2="54373" y2="88116"/>
                        <a14:foregroundMark x1="26236" y1="29253" x2="32970" y2="29094"/>
                        <a14:foregroundMark x1="25314" y1="30048" x2="25035" y2="36884"/>
                        <a14:foregroundMark x1="25957" y1="39507" x2="32048" y2="39388"/>
                        <a14:foregroundMark x1="32970" y1="39626" x2="33725" y2="38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1424775"/>
            <a:ext cx="8934400" cy="628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2276872"/>
          </a:xfrm>
        </p:spPr>
        <p:txBody>
          <a:bodyPr>
            <a:noAutofit/>
          </a:bodyPr>
          <a:lstStyle/>
          <a:p>
            <a:pPr algn="l"/>
            <a:r>
              <a:rPr lang="ja-JP" altLang="en-US" sz="6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じっさいてきな　ことを　あじわうべきです</a:t>
            </a:r>
            <a:endParaRPr lang="ko-KR" altLang="en-US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28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たいしつ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いて　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91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31032" y="0"/>
            <a:ext cx="8712968" cy="2132856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いまも　</a:t>
            </a:r>
            <a:r>
              <a:rPr lang="ja-JP" altLang="en-US" sz="54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ことばによって　はたらかれています</a:t>
            </a:r>
            <a:endParaRPr lang="ko-KR" alt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65" y="3601978"/>
            <a:ext cx="4909535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87" y="4095334"/>
            <a:ext cx="2389095" cy="260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2206137" cy="13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6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0"/>
            <a:ext cx="9144000" cy="2204864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わたし、わたしたち、すべての　</a:t>
            </a:r>
            <a:r>
              <a:rPr lang="en-US" altLang="ja-JP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ことの　なかで　あじわうことが</a:t>
            </a:r>
            <a:r>
              <a:rPr lang="en-US" altLang="ja-JP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いのりです</a:t>
            </a:r>
            <a:endParaRPr lang="ko-KR" altLang="en-US" sz="5600" b="1" kern="700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02" y="3933056"/>
            <a:ext cx="4598297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사각형 설명선 8"/>
          <p:cNvSpPr/>
          <p:nvPr/>
        </p:nvSpPr>
        <p:spPr>
          <a:xfrm>
            <a:off x="179512" y="2564904"/>
            <a:ext cx="4171448" cy="3308195"/>
          </a:xfrm>
          <a:prstGeom prst="wedgeRoundRectCallout">
            <a:avLst>
              <a:gd name="adj1" fmla="val 57798"/>
              <a:gd name="adj2" fmla="val 40873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5" y="2891458"/>
            <a:ext cx="1699291" cy="125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학원복음화\2019\5월학원복음화\18과 영원\5월-학원복음화18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2839" y1="8784" x2="41101" y2="32671"/>
                        <a14:foregroundMark x1="15842" y1="24642" x2="19782" y2="32472"/>
                        <a14:foregroundMark x1="58033" y1="8983" x2="66080" y2="6359"/>
                        <a14:foregroundMark x1="26851" y1="32671" x2="32775" y2="36288"/>
                        <a14:foregroundMark x1="58620" y1="84698" x2="58620" y2="95151"/>
                        <a14:foregroundMark x1="31797" y1="85493" x2="31936" y2="94515"/>
                        <a14:foregroundMark x1="53255" y1="89110" x2="54373" y2="88116"/>
                        <a14:foregroundMark x1="26236" y1="29253" x2="32970" y2="29094"/>
                        <a14:foregroundMark x1="25314" y1="30048" x2="25035" y2="36884"/>
                        <a14:foregroundMark x1="25957" y1="39507" x2="32048" y2="39388"/>
                        <a14:foregroundMark x1="32970" y1="39626" x2="33725" y2="38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84720"/>
            <a:ext cx="2659280" cy="186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3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1726" y="0"/>
            <a:ext cx="9144000" cy="1268760"/>
          </a:xfrm>
        </p:spPr>
        <p:txBody>
          <a:bodyPr>
            <a:normAutofit/>
          </a:bodyPr>
          <a:lstStyle/>
          <a:p>
            <a:pPr algn="l"/>
            <a:r>
              <a:rPr lang="ja-JP" altLang="en-US" sz="5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でんどうとは　なんですか</a:t>
            </a:r>
            <a:endParaRPr lang="ko-KR" altLang="en-US" sz="54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58738" y="1052736"/>
            <a:ext cx="8424936" cy="223224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 N</a:t>
            </a:r>
            <a:r>
              <a:rPr lang="en-US" altLang="ja-J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o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body  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できない　その　みち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489992" y="2708920"/>
            <a:ext cx="8393682" cy="22322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 No way 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ひらくことが　できない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そのみち</a:t>
            </a:r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67544" y="4509120"/>
            <a:ext cx="8424936" cy="2232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 smtClean="0">
                <a:latin typeface="HY강B" pitchFamily="18" charset="-127"/>
                <a:ea typeface="HY강B" pitchFamily="18" charset="-127"/>
              </a:rPr>
              <a:t> No where 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いくことが　できない　</a:t>
            </a:r>
            <a:endParaRPr lang="en-US" altLang="ja-JP" sz="3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その　みち</a:t>
            </a:r>
            <a:r>
              <a:rPr lang="en-US" altLang="ko-KR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ko-KR" altLang="en-US" sz="3200" dirty="0"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328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28417"/>
            <a:ext cx="9144000" cy="6858001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3" name="하트 2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6" name="구름 모양 설명선 5"/>
          <p:cNvSpPr/>
          <p:nvPr/>
        </p:nvSpPr>
        <p:spPr>
          <a:xfrm>
            <a:off x="6385507" y="1473044"/>
            <a:ext cx="2519540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32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503522" y="3130356"/>
            <a:ext cx="2288604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ko-KR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1" name="순서도: 천공 테이프 10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4" name="구름 3"/>
          <p:cNvSpPr/>
          <p:nvPr/>
        </p:nvSpPr>
        <p:spPr>
          <a:xfrm>
            <a:off x="-37309" y="1214248"/>
            <a:ext cx="9099375" cy="4320483"/>
          </a:xfrm>
          <a:prstGeom prst="cloud">
            <a:avLst/>
          </a:prstGeom>
          <a:solidFill>
            <a:srgbClr val="C3EA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</a:t>
            </a:r>
            <a:r>
              <a:rPr lang="ko-KR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サミットタイムを　もちましょう</a:t>
            </a:r>
            <a:endParaRPr lang="ko-KR" alt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397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470025"/>
          </a:xfrm>
        </p:spPr>
        <p:txBody>
          <a:bodyPr>
            <a:noAutofit/>
          </a:bodyPr>
          <a:lstStyle/>
          <a:p>
            <a:pPr algn="l"/>
            <a:r>
              <a:rPr lang="en-US" altLang="ko-KR" sz="5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たいしつは　にんげんの　</a:t>
            </a:r>
            <a:r>
              <a:rPr lang="en-US" altLang="ja-JP" sz="5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5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うんめいを</a:t>
            </a:r>
            <a:r>
              <a:rPr lang="ja-JP" altLang="en-US" sz="5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けっていします</a:t>
            </a:r>
            <a:endParaRPr lang="ko-KR" altLang="en-US" sz="5500" b="1" dirty="0">
              <a:ln w="18000">
                <a:solidFill>
                  <a:schemeClr val="bg1"/>
                </a:solidFill>
                <a:prstDash val="solid"/>
                <a:miter lim="800000"/>
              </a:ln>
              <a:effectLst>
                <a:glow rad="63500">
                  <a:schemeClr val="bg1">
                    <a:alpha val="40000"/>
                  </a:schemeClr>
                </a:glow>
                <a:outerShdw blurRad="25500" dist="508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542" r="46066" b="43974"/>
          <a:stretch/>
        </p:blipFill>
        <p:spPr>
          <a:xfrm>
            <a:off x="358481" y="2817204"/>
            <a:ext cx="3928392" cy="237997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8" t="2" r="1525" b="45114"/>
          <a:stretch/>
        </p:blipFill>
        <p:spPr>
          <a:xfrm>
            <a:off x="5364088" y="1903826"/>
            <a:ext cx="3444401" cy="244602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0" t="52491" r="24791" b="5527"/>
          <a:stretch/>
        </p:blipFill>
        <p:spPr>
          <a:xfrm>
            <a:off x="4572000" y="4509120"/>
            <a:ext cx="3542576" cy="22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38" y="2233049"/>
            <a:ext cx="2073159" cy="469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" y="2185705"/>
            <a:ext cx="2341213" cy="474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포인트가 24개인 별 6"/>
          <p:cNvSpPr/>
          <p:nvPr/>
        </p:nvSpPr>
        <p:spPr>
          <a:xfrm>
            <a:off x="4427984" y="2657581"/>
            <a:ext cx="2736304" cy="1224136"/>
          </a:xfrm>
          <a:prstGeom prst="star24">
            <a:avLst/>
          </a:prstGeom>
          <a:solidFill>
            <a:schemeClr val="accent5">
              <a:lumMod val="5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ja-JP" altLang="en-US" sz="28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わく</a:t>
            </a:r>
            <a:endParaRPr lang="ko-KR" altLang="en-US" sz="2800" b="1" dirty="0">
              <a:solidFill>
                <a:schemeClr val="bg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8" name="포인트가 24개인 별 7"/>
          <p:cNvSpPr/>
          <p:nvPr/>
        </p:nvSpPr>
        <p:spPr>
          <a:xfrm>
            <a:off x="2175706" y="4925464"/>
            <a:ext cx="3491880" cy="1368152"/>
          </a:xfrm>
          <a:prstGeom prst="star24">
            <a:avLst/>
          </a:prstGeom>
          <a:solidFill>
            <a:schemeClr val="accent5">
              <a:lumMod val="5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ja-JP" altLang="en-US" sz="28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わな</a:t>
            </a:r>
            <a:endParaRPr lang="ko-KR" altLang="en-US" sz="2800" b="1" dirty="0">
              <a:solidFill>
                <a:schemeClr val="bg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9" name="포인트가 24개인 별 8"/>
          <p:cNvSpPr/>
          <p:nvPr/>
        </p:nvSpPr>
        <p:spPr>
          <a:xfrm>
            <a:off x="1256618" y="700907"/>
            <a:ext cx="3685886" cy="1553740"/>
          </a:xfrm>
          <a:prstGeom prst="star24">
            <a:avLst/>
          </a:prstGeom>
          <a:solidFill>
            <a:schemeClr val="accent5">
              <a:lumMod val="5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8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おとしあな</a:t>
            </a:r>
            <a:endParaRPr lang="ko-KR" altLang="en-US" sz="2800" b="1" dirty="0">
              <a:solidFill>
                <a:schemeClr val="bg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1547664" y="700907"/>
            <a:ext cx="7826132" cy="6038350"/>
            <a:chOff x="5928" y="234"/>
            <a:chExt cx="6240" cy="4824"/>
          </a:xfrm>
        </p:grpSpPr>
        <p:sp>
          <p:nvSpPr>
            <p:cNvPr id="13" name="Oval 1"/>
            <p:cNvSpPr>
              <a:spLocks/>
            </p:cNvSpPr>
            <p:nvPr/>
          </p:nvSpPr>
          <p:spPr bwMode="auto">
            <a:xfrm>
              <a:off x="6128" y="442"/>
              <a:ext cx="3752" cy="3752"/>
            </a:xfrm>
            <a:prstGeom prst="ellipse">
              <a:avLst/>
            </a:prstGeom>
            <a:solidFill>
              <a:srgbClr val="66CCFF">
                <a:alpha val="5372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2F3946">
                      <a:alpha val="84999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8" y="234"/>
              <a:ext cx="6240" cy="4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"/>
          <p:cNvSpPr txBox="1"/>
          <p:nvPr/>
        </p:nvSpPr>
        <p:spPr>
          <a:xfrm>
            <a:off x="2427225" y="3039312"/>
            <a:ext cx="3240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6000" b="1" dirty="0" err="1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うんめい</a:t>
            </a:r>
            <a:endParaRPr lang="en-US" altLang="ko-KR" sz="6000" b="1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71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학원복음화\2019\5월학원복음화\21과 체질\5월-학원복음화21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298" y="-14626"/>
            <a:ext cx="9755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-99391"/>
            <a:ext cx="8964488" cy="2376263"/>
          </a:xfrm>
        </p:spPr>
        <p:txBody>
          <a:bodyPr>
            <a:noAutofit/>
          </a:bodyPr>
          <a:lstStyle/>
          <a:p>
            <a:pPr algn="l"/>
            <a: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せいれいに　みたされると　</a:t>
            </a:r>
            <a:r>
              <a:rPr lang="en-US" altLang="ja-JP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せかいを　</a:t>
            </a:r>
            <a:r>
              <a:rPr lang="ja-JP" altLang="en-US" sz="60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へんかさせます</a:t>
            </a:r>
            <a:endParaRPr lang="ko-KR" altLang="en-US" sz="6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68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94" y="782695"/>
            <a:ext cx="7429500" cy="61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0728"/>
            <a:ext cx="2083153" cy="3640285"/>
          </a:xfrm>
          <a:prstGeom prst="rect">
            <a:avLst/>
          </a:prstGeom>
          <a:noFill/>
          <a:ln>
            <a:noFill/>
          </a:ln>
          <a:effectLst>
            <a:outerShdw blurRad="254000" dist="88899" dir="14940029" algn="ctr" rotWithShape="0">
              <a:srgbClr val="19191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611560" y="188640"/>
            <a:ext cx="7992888" cy="37444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『</a:t>
            </a:r>
            <a:r>
              <a:rPr lang="ja-JP" altLang="en-US" sz="43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けんりょ</a:t>
            </a:r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くに</a:t>
            </a:r>
            <a:r>
              <a:rPr lang="ja-JP" altLang="en-US" sz="43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よらず</a:t>
            </a:r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、のうりょくに</a:t>
            </a:r>
            <a:r>
              <a:rPr lang="ja-JP" altLang="en-US" sz="43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よらず、わたし</a:t>
            </a:r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れいに</a:t>
            </a:r>
            <a:r>
              <a:rPr lang="ja-JP" altLang="en-US" sz="43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よって</a:t>
            </a:r>
            <a:r>
              <a:rPr lang="en-US" altLang="ja-JP" sz="43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』</a:t>
            </a:r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ばん</a:t>
            </a:r>
            <a:r>
              <a:rPr lang="ja-JP" altLang="en-US" sz="43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ぐんの</a:t>
            </a:r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しゅは</a:t>
            </a:r>
            <a:endParaRPr lang="en-US" altLang="ja-JP" sz="43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おおせられる。ゼカリヤ</a:t>
            </a:r>
            <a:r>
              <a:rPr lang="en-US" altLang="ko-KR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4:6</a:t>
            </a:r>
            <a:endParaRPr lang="en-US" altLang="ko-KR" sz="43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57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139</Words>
  <Application>Microsoft Office PowerPoint</Application>
  <PresentationFormat>画面に合わせる (4:3)</PresentationFormat>
  <Paragraphs>68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31" baseType="lpstr">
      <vt:lpstr>(3) 양평군체 B</vt:lpstr>
      <vt:lpstr>굴림</vt:lpstr>
      <vt:lpstr>HY견고딕</vt:lpstr>
      <vt:lpstr>HY헤드라인M</vt:lpstr>
      <vt:lpstr>HY강B</vt:lpstr>
      <vt:lpstr>HY동녘B</vt:lpstr>
      <vt:lpstr>HY산B</vt:lpstr>
      <vt:lpstr>KT&amp;G 상상제목 B</vt:lpstr>
      <vt:lpstr>KT&amp;G 상상제목OTF B</vt:lpstr>
      <vt:lpstr>맑은 고딕</vt:lpstr>
      <vt:lpstr>ＭＳ Ｐゴシック</vt:lpstr>
      <vt:lpstr>Arial</vt:lpstr>
      <vt:lpstr>Office 테마</vt:lpstr>
      <vt:lpstr>21か   たいしつ  </vt:lpstr>
      <vt:lpstr>かみさまは　いまも　みことばによって　はたらかれています</vt:lpstr>
      <vt:lpstr>わたし、わたしたち、すべての　 ことの　なかで　あじわうことが いのりです</vt:lpstr>
      <vt:lpstr>でんどうとは　なんですか</vt:lpstr>
      <vt:lpstr>영성 훈련 – 참된 성공</vt:lpstr>
      <vt:lpstr>1. たいしつは　にんげんの　 うんめいを　けっていします</vt:lpstr>
      <vt:lpstr>PowerPoint プレゼンテーション</vt:lpstr>
      <vt:lpstr>2. せいれいに　みたされると　 せかいを　へんかさせます</vt:lpstr>
      <vt:lpstr>PowerPoint プレゼンテーション</vt:lpstr>
      <vt:lpstr>PowerPoint プレゼンテーション</vt:lpstr>
      <vt:lpstr>PowerPoint プレゼンテーション</vt:lpstr>
      <vt:lpstr>3. がくぎょうは　かみさまの　 ちからによって　おこなわ なければなりません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ふくいんの　じっさいてきな　ことを　あじわうべきです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119</cp:revision>
  <dcterms:created xsi:type="dcterms:W3CDTF">2019-04-04T19:07:56Z</dcterms:created>
  <dcterms:modified xsi:type="dcterms:W3CDTF">2019-05-25T03:32:31Z</dcterms:modified>
</cp:coreProperties>
</file>